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embeddedFontLst>
    <p:embeddedFont>
      <p:font typeface="HG丸ｺﾞｼｯｸM-PRO" panose="020F0600000000000000" pitchFamily="50" charset="-128"/>
      <p:regular r:id="rId3"/>
    </p:embeddedFont>
    <p:embeddedFont>
      <p:font typeface="Noto Sans JP" panose="020B0200000000000000" pitchFamily="50" charset="-128"/>
      <p:regular r:id="rId4"/>
      <p:bold r:id="rId5"/>
    </p:embeddedFont>
    <p:embeddedFont>
      <p:font typeface="Noto Sans JP Bold" panose="020B0200000000000000" pitchFamily="50" charset="-128"/>
      <p:regular r:id="rId6"/>
      <p:bold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7" d="100"/>
          <a:sy n="67" d="100"/>
        </p:scale>
        <p:origin x="137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ableStyles" Target="tableStyles.xml"/><Relationship Id="rId5" Type="http://schemas.openxmlformats.org/officeDocument/2006/relationships/font" Target="fonts/font3.fntdata"/><Relationship Id="rId10" Type="http://schemas.openxmlformats.org/officeDocument/2006/relationships/theme" Target="theme/theme1.xml"/><Relationship Id="rId4" Type="http://schemas.openxmlformats.org/officeDocument/2006/relationships/font" Target="fonts/font2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svg"/><Relationship Id="rId3" Type="http://schemas.openxmlformats.org/officeDocument/2006/relationships/image" Target="../media/image2.jpeg"/><Relationship Id="rId21" Type="http://schemas.openxmlformats.org/officeDocument/2006/relationships/image" Target="../media/image20.sv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5" Type="http://schemas.openxmlformats.org/officeDocument/2006/relationships/image" Target="../media/image24.pn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jpe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185264"/>
            <a:ext cx="7576961" cy="7722802"/>
          </a:xfrm>
          <a:custGeom>
            <a:avLst/>
            <a:gdLst/>
            <a:ahLst/>
            <a:cxnLst/>
            <a:rect l="l" t="t" r="r" b="b"/>
            <a:pathLst>
              <a:path w="7576961" h="7722802">
                <a:moveTo>
                  <a:pt x="0" y="0"/>
                </a:moveTo>
                <a:lnTo>
                  <a:pt x="7576961" y="0"/>
                </a:lnTo>
                <a:lnTo>
                  <a:pt x="7576961" y="7722802"/>
                </a:lnTo>
                <a:lnTo>
                  <a:pt x="0" y="77228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5450" r="-448"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>
            <a:off x="-88532" y="-604351"/>
            <a:ext cx="7860214" cy="5566396"/>
          </a:xfrm>
          <a:custGeom>
            <a:avLst/>
            <a:gdLst/>
            <a:ahLst/>
            <a:cxnLst/>
            <a:rect l="l" t="t" r="r" b="b"/>
            <a:pathLst>
              <a:path w="7987123" h="5566396">
                <a:moveTo>
                  <a:pt x="0" y="0"/>
                </a:moveTo>
                <a:lnTo>
                  <a:pt x="7987123" y="0"/>
                </a:lnTo>
                <a:lnTo>
                  <a:pt x="7987123" y="5566396"/>
                </a:lnTo>
                <a:lnTo>
                  <a:pt x="0" y="55663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021" t="-22203" r="-45830"/>
            </a:stretch>
          </a:blipFill>
        </p:spPr>
        <p:txBody>
          <a:bodyPr/>
          <a:lstStyle/>
          <a:p>
            <a:endParaRPr lang="ja-JP" altLang="en-US" dirty="0"/>
          </a:p>
        </p:txBody>
      </p:sp>
      <p:sp>
        <p:nvSpPr>
          <p:cNvPr id="4" name="Freeform 4"/>
          <p:cNvSpPr/>
          <p:nvPr/>
        </p:nvSpPr>
        <p:spPr>
          <a:xfrm>
            <a:off x="-247933" y="3385434"/>
            <a:ext cx="8072826" cy="3085488"/>
          </a:xfrm>
          <a:custGeom>
            <a:avLst/>
            <a:gdLst/>
            <a:ahLst/>
            <a:cxnLst/>
            <a:rect l="l" t="t" r="r" b="b"/>
            <a:pathLst>
              <a:path w="7987123" h="3088284">
                <a:moveTo>
                  <a:pt x="0" y="0"/>
                </a:moveTo>
                <a:lnTo>
                  <a:pt x="7987123" y="0"/>
                </a:lnTo>
                <a:lnTo>
                  <a:pt x="7987123" y="3088285"/>
                </a:lnTo>
                <a:lnTo>
                  <a:pt x="0" y="30882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8771" r="-310591"/>
            </a:stretch>
          </a:blipFill>
        </p:spPr>
        <p:txBody>
          <a:bodyPr/>
          <a:lstStyle/>
          <a:p>
            <a:endParaRPr lang="ja-JP" altLang="en-US" dirty="0"/>
          </a:p>
        </p:txBody>
      </p:sp>
      <p:grpSp>
        <p:nvGrpSpPr>
          <p:cNvPr id="5" name="Group 5"/>
          <p:cNvGrpSpPr/>
          <p:nvPr/>
        </p:nvGrpSpPr>
        <p:grpSpPr>
          <a:xfrm>
            <a:off x="369724" y="5480880"/>
            <a:ext cx="3694272" cy="3066219"/>
            <a:chOff x="0" y="0"/>
            <a:chExt cx="1030251" cy="8551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30251" cy="855101"/>
            </a:xfrm>
            <a:custGeom>
              <a:avLst/>
              <a:gdLst/>
              <a:ahLst/>
              <a:cxnLst/>
              <a:rect l="l" t="t" r="r" b="b"/>
              <a:pathLst>
                <a:path w="1030251" h="855101">
                  <a:moveTo>
                    <a:pt x="26196" y="0"/>
                  </a:moveTo>
                  <a:lnTo>
                    <a:pt x="1004055" y="0"/>
                  </a:lnTo>
                  <a:cubicBezTo>
                    <a:pt x="1011003" y="0"/>
                    <a:pt x="1017665" y="2760"/>
                    <a:pt x="1022578" y="7673"/>
                  </a:cubicBezTo>
                  <a:cubicBezTo>
                    <a:pt x="1027491" y="12585"/>
                    <a:pt x="1030251" y="19248"/>
                    <a:pt x="1030251" y="26196"/>
                  </a:cubicBezTo>
                  <a:lnTo>
                    <a:pt x="1030251" y="828905"/>
                  </a:lnTo>
                  <a:cubicBezTo>
                    <a:pt x="1030251" y="835852"/>
                    <a:pt x="1027491" y="842515"/>
                    <a:pt x="1022578" y="847428"/>
                  </a:cubicBezTo>
                  <a:cubicBezTo>
                    <a:pt x="1017665" y="852341"/>
                    <a:pt x="1011003" y="855101"/>
                    <a:pt x="1004055" y="855101"/>
                  </a:cubicBezTo>
                  <a:lnTo>
                    <a:pt x="26196" y="855101"/>
                  </a:lnTo>
                  <a:cubicBezTo>
                    <a:pt x="19248" y="855101"/>
                    <a:pt x="12585" y="852341"/>
                    <a:pt x="7673" y="847428"/>
                  </a:cubicBezTo>
                  <a:cubicBezTo>
                    <a:pt x="2760" y="842515"/>
                    <a:pt x="0" y="835852"/>
                    <a:pt x="0" y="828905"/>
                  </a:cubicBezTo>
                  <a:lnTo>
                    <a:pt x="0" y="26196"/>
                  </a:lnTo>
                  <a:cubicBezTo>
                    <a:pt x="0" y="19248"/>
                    <a:pt x="2760" y="12585"/>
                    <a:pt x="7673" y="7673"/>
                  </a:cubicBezTo>
                  <a:cubicBezTo>
                    <a:pt x="12585" y="2760"/>
                    <a:pt x="19248" y="0"/>
                    <a:pt x="26196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E2CF93"/>
              </a:solidFill>
              <a:prstDash val="solid"/>
              <a:miter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030251" cy="864625"/>
            </a:xfrm>
            <a:prstGeom prst="rect">
              <a:avLst/>
            </a:prstGeom>
          </p:spPr>
          <p:txBody>
            <a:bodyPr lIns="49252" tIns="49252" rIns="49252" bIns="49252" rtlCol="0" anchor="ctr"/>
            <a:lstStyle/>
            <a:p>
              <a:pPr algn="ctr">
                <a:lnSpc>
                  <a:spcPts val="1234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843214" y="16126"/>
            <a:ext cx="4123628" cy="948434"/>
          </a:xfrm>
          <a:custGeom>
            <a:avLst/>
            <a:gdLst/>
            <a:ahLst/>
            <a:cxnLst/>
            <a:rect l="l" t="t" r="r" b="b"/>
            <a:pathLst>
              <a:path w="4123628" h="948434">
                <a:moveTo>
                  <a:pt x="0" y="0"/>
                </a:moveTo>
                <a:lnTo>
                  <a:pt x="4123628" y="0"/>
                </a:lnTo>
                <a:lnTo>
                  <a:pt x="4123628" y="948434"/>
                </a:lnTo>
                <a:lnTo>
                  <a:pt x="0" y="9484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84000"/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9" name="Freeform 9"/>
          <p:cNvSpPr/>
          <p:nvPr/>
        </p:nvSpPr>
        <p:spPr>
          <a:xfrm>
            <a:off x="3187580" y="160820"/>
            <a:ext cx="1184840" cy="180957"/>
          </a:xfrm>
          <a:custGeom>
            <a:avLst/>
            <a:gdLst/>
            <a:ahLst/>
            <a:cxnLst/>
            <a:rect l="l" t="t" r="r" b="b"/>
            <a:pathLst>
              <a:path w="1184840" h="180957">
                <a:moveTo>
                  <a:pt x="0" y="0"/>
                </a:moveTo>
                <a:lnTo>
                  <a:pt x="1184840" y="0"/>
                </a:lnTo>
                <a:lnTo>
                  <a:pt x="1184840" y="180957"/>
                </a:lnTo>
                <a:lnTo>
                  <a:pt x="0" y="1809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b="-4762"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7" name="Freeform 47"/>
          <p:cNvSpPr/>
          <p:nvPr/>
        </p:nvSpPr>
        <p:spPr>
          <a:xfrm>
            <a:off x="470584" y="5271738"/>
            <a:ext cx="3499461" cy="544998"/>
          </a:xfrm>
          <a:custGeom>
            <a:avLst/>
            <a:gdLst/>
            <a:ahLst/>
            <a:cxnLst/>
            <a:rect l="l" t="t" r="r" b="b"/>
            <a:pathLst>
              <a:path w="3499461" h="544998">
                <a:moveTo>
                  <a:pt x="0" y="0"/>
                </a:moveTo>
                <a:lnTo>
                  <a:pt x="3499461" y="0"/>
                </a:lnTo>
                <a:lnTo>
                  <a:pt x="3499461" y="544998"/>
                </a:lnTo>
                <a:lnTo>
                  <a:pt x="0" y="54499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8" name="TextBox 48"/>
          <p:cNvSpPr txBox="1"/>
          <p:nvPr/>
        </p:nvSpPr>
        <p:spPr>
          <a:xfrm>
            <a:off x="402899" y="5747184"/>
            <a:ext cx="3661097" cy="6543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734"/>
              </a:lnSpc>
            </a:pPr>
            <a:r>
              <a:rPr lang="en-US" sz="1239" b="1">
                <a:solidFill>
                  <a:srgbClr val="C43B21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参加型 生中継 高画質映像 </a:t>
            </a:r>
            <a:r>
              <a:rPr lang="en-US" sz="1239" b="1">
                <a:solidFill>
                  <a:srgbClr val="4B2012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にこだわり</a:t>
            </a:r>
          </a:p>
          <a:p>
            <a:pPr algn="ctr">
              <a:lnSpc>
                <a:spcPts val="1734"/>
              </a:lnSpc>
            </a:pPr>
            <a:r>
              <a:rPr lang="en-US" sz="1239" b="1">
                <a:solidFill>
                  <a:srgbClr val="4B2012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施設内で旅行気分を満喫できる</a:t>
            </a:r>
            <a:r>
              <a:rPr lang="en-US" sz="1239" b="1">
                <a:solidFill>
                  <a:srgbClr val="C43B21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60分！</a:t>
            </a:r>
          </a:p>
          <a:p>
            <a:pPr algn="ctr">
              <a:lnSpc>
                <a:spcPts val="1734"/>
              </a:lnSpc>
            </a:pPr>
            <a:endParaRPr lang="en-US" sz="1239" b="1">
              <a:solidFill>
                <a:srgbClr val="C43B21"/>
              </a:solidFill>
              <a:latin typeface="Noto Sans JP Bold"/>
              <a:ea typeface="Noto Sans JP Bold"/>
              <a:cs typeface="Noto Sans JP Bold"/>
              <a:sym typeface="Noto Sans JP Bold"/>
            </a:endParaRPr>
          </a:p>
        </p:txBody>
      </p:sp>
      <p:sp>
        <p:nvSpPr>
          <p:cNvPr id="49" name="TextBox 49"/>
          <p:cNvSpPr txBox="1"/>
          <p:nvPr/>
        </p:nvSpPr>
        <p:spPr>
          <a:xfrm>
            <a:off x="470584" y="6818349"/>
            <a:ext cx="1201875" cy="4147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54"/>
              </a:lnSpc>
            </a:pPr>
            <a:r>
              <a:rPr lang="en-US" sz="878" b="1">
                <a:solidFill>
                  <a:srgbClr val="4B2012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生中継で現地を体感</a:t>
            </a:r>
          </a:p>
          <a:p>
            <a:pPr algn="ctr">
              <a:lnSpc>
                <a:spcPts val="1054"/>
              </a:lnSpc>
            </a:pPr>
            <a:r>
              <a:rPr lang="en-US" sz="878">
                <a:solidFill>
                  <a:srgbClr val="4B2012"/>
                </a:solidFill>
                <a:latin typeface="Noto Sans JP"/>
                <a:ea typeface="Noto Sans JP"/>
                <a:cs typeface="Noto Sans JP"/>
                <a:sym typeface="Noto Sans JP"/>
              </a:rPr>
              <a:t>施設内をリポーター</a:t>
            </a:r>
          </a:p>
          <a:p>
            <a:pPr algn="ctr">
              <a:lnSpc>
                <a:spcPts val="1054"/>
              </a:lnSpc>
            </a:pPr>
            <a:r>
              <a:rPr lang="en-US" sz="878">
                <a:solidFill>
                  <a:srgbClr val="4B2012"/>
                </a:solidFill>
                <a:latin typeface="Noto Sans JP"/>
                <a:ea typeface="Noto Sans JP"/>
                <a:cs typeface="Noto Sans JP"/>
                <a:sym typeface="Noto Sans JP"/>
              </a:rPr>
              <a:t>とガイドがご案内</a:t>
            </a:r>
          </a:p>
        </p:txBody>
      </p:sp>
      <p:sp>
        <p:nvSpPr>
          <p:cNvPr id="50" name="Freeform 50"/>
          <p:cNvSpPr/>
          <p:nvPr/>
        </p:nvSpPr>
        <p:spPr>
          <a:xfrm>
            <a:off x="1439401" y="6260569"/>
            <a:ext cx="150592" cy="1075654"/>
          </a:xfrm>
          <a:custGeom>
            <a:avLst/>
            <a:gdLst/>
            <a:ahLst/>
            <a:cxnLst/>
            <a:rect l="l" t="t" r="r" b="b"/>
            <a:pathLst>
              <a:path w="150592" h="1075654">
                <a:moveTo>
                  <a:pt x="0" y="0"/>
                </a:moveTo>
                <a:lnTo>
                  <a:pt x="150591" y="0"/>
                </a:lnTo>
                <a:lnTo>
                  <a:pt x="150591" y="1075654"/>
                </a:lnTo>
                <a:lnTo>
                  <a:pt x="0" y="107565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51" name="Freeform 51"/>
          <p:cNvSpPr/>
          <p:nvPr/>
        </p:nvSpPr>
        <p:spPr>
          <a:xfrm>
            <a:off x="2684936" y="6237247"/>
            <a:ext cx="157763" cy="1075654"/>
          </a:xfrm>
          <a:custGeom>
            <a:avLst/>
            <a:gdLst/>
            <a:ahLst/>
            <a:cxnLst/>
            <a:rect l="l" t="t" r="r" b="b"/>
            <a:pathLst>
              <a:path w="157763" h="1075654">
                <a:moveTo>
                  <a:pt x="0" y="0"/>
                </a:moveTo>
                <a:lnTo>
                  <a:pt x="157763" y="0"/>
                </a:lnTo>
                <a:lnTo>
                  <a:pt x="157763" y="1075654"/>
                </a:lnTo>
                <a:lnTo>
                  <a:pt x="0" y="107565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52" name="Freeform 52"/>
          <p:cNvSpPr/>
          <p:nvPr/>
        </p:nvSpPr>
        <p:spPr>
          <a:xfrm>
            <a:off x="1514696" y="6233180"/>
            <a:ext cx="157763" cy="1075654"/>
          </a:xfrm>
          <a:custGeom>
            <a:avLst/>
            <a:gdLst/>
            <a:ahLst/>
            <a:cxnLst/>
            <a:rect l="l" t="t" r="r" b="b"/>
            <a:pathLst>
              <a:path w="157763" h="1075654">
                <a:moveTo>
                  <a:pt x="0" y="0"/>
                </a:moveTo>
                <a:lnTo>
                  <a:pt x="157763" y="0"/>
                </a:lnTo>
                <a:lnTo>
                  <a:pt x="157763" y="1075654"/>
                </a:lnTo>
                <a:lnTo>
                  <a:pt x="0" y="107565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53" name="Group 53"/>
          <p:cNvGrpSpPr/>
          <p:nvPr/>
        </p:nvGrpSpPr>
        <p:grpSpPr>
          <a:xfrm>
            <a:off x="504596" y="7312901"/>
            <a:ext cx="3378498" cy="1175035"/>
            <a:chOff x="0" y="0"/>
            <a:chExt cx="983628" cy="342104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983628" cy="342104"/>
            </a:xfrm>
            <a:custGeom>
              <a:avLst/>
              <a:gdLst/>
              <a:ahLst/>
              <a:cxnLst/>
              <a:rect l="l" t="t" r="r" b="b"/>
              <a:pathLst>
                <a:path w="983628" h="342104">
                  <a:moveTo>
                    <a:pt x="19693" y="0"/>
                  </a:moveTo>
                  <a:lnTo>
                    <a:pt x="963935" y="0"/>
                  </a:lnTo>
                  <a:cubicBezTo>
                    <a:pt x="969158" y="0"/>
                    <a:pt x="974167" y="2075"/>
                    <a:pt x="977860" y="5768"/>
                  </a:cubicBezTo>
                  <a:cubicBezTo>
                    <a:pt x="981553" y="9461"/>
                    <a:pt x="983628" y="14470"/>
                    <a:pt x="983628" y="19693"/>
                  </a:cubicBezTo>
                  <a:lnTo>
                    <a:pt x="983628" y="322411"/>
                  </a:lnTo>
                  <a:cubicBezTo>
                    <a:pt x="983628" y="327634"/>
                    <a:pt x="981553" y="332643"/>
                    <a:pt x="977860" y="336336"/>
                  </a:cubicBezTo>
                  <a:cubicBezTo>
                    <a:pt x="974167" y="340029"/>
                    <a:pt x="969158" y="342104"/>
                    <a:pt x="963935" y="342104"/>
                  </a:cubicBezTo>
                  <a:lnTo>
                    <a:pt x="19693" y="342104"/>
                  </a:lnTo>
                  <a:cubicBezTo>
                    <a:pt x="14470" y="342104"/>
                    <a:pt x="9461" y="340029"/>
                    <a:pt x="5768" y="336336"/>
                  </a:cubicBezTo>
                  <a:cubicBezTo>
                    <a:pt x="2075" y="332643"/>
                    <a:pt x="0" y="327634"/>
                    <a:pt x="0" y="322411"/>
                  </a:cubicBezTo>
                  <a:lnTo>
                    <a:pt x="0" y="19693"/>
                  </a:lnTo>
                  <a:cubicBezTo>
                    <a:pt x="0" y="14470"/>
                    <a:pt x="2075" y="9461"/>
                    <a:pt x="5768" y="5768"/>
                  </a:cubicBezTo>
                  <a:cubicBezTo>
                    <a:pt x="9461" y="2075"/>
                    <a:pt x="14470" y="0"/>
                    <a:pt x="19693" y="0"/>
                  </a:cubicBezTo>
                  <a:close/>
                </a:path>
              </a:pathLst>
            </a:custGeom>
            <a:solidFill>
              <a:srgbClr val="FFFAEF"/>
            </a:solidFill>
            <a:ln w="19050" cap="sq">
              <a:solidFill>
                <a:srgbClr val="FFD297"/>
              </a:solidFill>
              <a:prstDash val="solid"/>
              <a:miter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0" y="-9525"/>
              <a:ext cx="983628" cy="351629"/>
            </a:xfrm>
            <a:prstGeom prst="rect">
              <a:avLst/>
            </a:prstGeom>
          </p:spPr>
          <p:txBody>
            <a:bodyPr lIns="47177" tIns="47177" rIns="47177" bIns="47177" rtlCol="0" anchor="ctr"/>
            <a:lstStyle/>
            <a:p>
              <a:pPr algn="ctr">
                <a:lnSpc>
                  <a:spcPts val="1234"/>
                </a:lnSpc>
              </a:pPr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4176171" y="7121373"/>
            <a:ext cx="2960815" cy="1425727"/>
            <a:chOff x="0" y="0"/>
            <a:chExt cx="825706" cy="397604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825706" cy="397604"/>
            </a:xfrm>
            <a:custGeom>
              <a:avLst/>
              <a:gdLst/>
              <a:ahLst/>
              <a:cxnLst/>
              <a:rect l="l" t="t" r="r" b="b"/>
              <a:pathLst>
                <a:path w="825706" h="397604">
                  <a:moveTo>
                    <a:pt x="32685" y="0"/>
                  </a:moveTo>
                  <a:lnTo>
                    <a:pt x="793021" y="0"/>
                  </a:lnTo>
                  <a:cubicBezTo>
                    <a:pt x="811072" y="0"/>
                    <a:pt x="825706" y="14634"/>
                    <a:pt x="825706" y="32685"/>
                  </a:cubicBezTo>
                  <a:lnTo>
                    <a:pt x="825706" y="364919"/>
                  </a:lnTo>
                  <a:cubicBezTo>
                    <a:pt x="825706" y="373587"/>
                    <a:pt x="822262" y="381901"/>
                    <a:pt x="816133" y="388030"/>
                  </a:cubicBezTo>
                  <a:cubicBezTo>
                    <a:pt x="810003" y="394160"/>
                    <a:pt x="801689" y="397604"/>
                    <a:pt x="793021" y="397604"/>
                  </a:cubicBezTo>
                  <a:lnTo>
                    <a:pt x="32685" y="397604"/>
                  </a:lnTo>
                  <a:cubicBezTo>
                    <a:pt x="24016" y="397604"/>
                    <a:pt x="15703" y="394160"/>
                    <a:pt x="9573" y="388030"/>
                  </a:cubicBezTo>
                  <a:cubicBezTo>
                    <a:pt x="3444" y="381901"/>
                    <a:pt x="0" y="373587"/>
                    <a:pt x="0" y="364919"/>
                  </a:cubicBezTo>
                  <a:lnTo>
                    <a:pt x="0" y="32685"/>
                  </a:lnTo>
                  <a:cubicBezTo>
                    <a:pt x="0" y="24016"/>
                    <a:pt x="3444" y="15703"/>
                    <a:pt x="9573" y="9573"/>
                  </a:cubicBezTo>
                  <a:cubicBezTo>
                    <a:pt x="15703" y="3444"/>
                    <a:pt x="24016" y="0"/>
                    <a:pt x="32685" y="0"/>
                  </a:cubicBezTo>
                  <a:close/>
                </a:path>
              </a:pathLst>
            </a:custGeom>
            <a:solidFill>
              <a:srgbClr val="FFFAEF"/>
            </a:solidFill>
            <a:ln w="19050" cap="sq">
              <a:solidFill>
                <a:srgbClr val="EDC252"/>
              </a:solidFill>
              <a:prstDash val="solid"/>
              <a:miter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0" y="-9525"/>
              <a:ext cx="825706" cy="407129"/>
            </a:xfrm>
            <a:prstGeom prst="rect">
              <a:avLst/>
            </a:prstGeom>
          </p:spPr>
          <p:txBody>
            <a:bodyPr lIns="49252" tIns="49252" rIns="49252" bIns="49252" rtlCol="0" anchor="ctr"/>
            <a:lstStyle/>
            <a:p>
              <a:pPr algn="ctr">
                <a:lnSpc>
                  <a:spcPts val="1234"/>
                </a:lnSpc>
              </a:pPr>
              <a:endParaRPr/>
            </a:p>
          </p:txBody>
        </p:sp>
      </p:grpSp>
      <p:sp>
        <p:nvSpPr>
          <p:cNvPr id="59" name="Freeform 59"/>
          <p:cNvSpPr/>
          <p:nvPr/>
        </p:nvSpPr>
        <p:spPr>
          <a:xfrm>
            <a:off x="6537899" y="7471499"/>
            <a:ext cx="364551" cy="709282"/>
          </a:xfrm>
          <a:custGeom>
            <a:avLst/>
            <a:gdLst/>
            <a:ahLst/>
            <a:cxnLst/>
            <a:rect l="l" t="t" r="r" b="b"/>
            <a:pathLst>
              <a:path w="364551" h="709282">
                <a:moveTo>
                  <a:pt x="0" y="0"/>
                </a:moveTo>
                <a:lnTo>
                  <a:pt x="364551" y="0"/>
                </a:lnTo>
                <a:lnTo>
                  <a:pt x="364551" y="709282"/>
                </a:lnTo>
                <a:lnTo>
                  <a:pt x="0" y="70928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0" name="Freeform 60"/>
          <p:cNvSpPr/>
          <p:nvPr/>
        </p:nvSpPr>
        <p:spPr>
          <a:xfrm>
            <a:off x="4446040" y="7201673"/>
            <a:ext cx="1370661" cy="256999"/>
          </a:xfrm>
          <a:custGeom>
            <a:avLst/>
            <a:gdLst/>
            <a:ahLst/>
            <a:cxnLst/>
            <a:rect l="l" t="t" r="r" b="b"/>
            <a:pathLst>
              <a:path w="1370661" h="256999">
                <a:moveTo>
                  <a:pt x="0" y="0"/>
                </a:moveTo>
                <a:lnTo>
                  <a:pt x="1370660" y="0"/>
                </a:lnTo>
                <a:lnTo>
                  <a:pt x="1370660" y="256999"/>
                </a:lnTo>
                <a:lnTo>
                  <a:pt x="0" y="25699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r="-480"/>
            </a:stretch>
          </a:blipFill>
        </p:spPr>
        <p:txBody>
          <a:bodyPr/>
          <a:lstStyle/>
          <a:p>
            <a:endParaRPr lang="ja-JP" altLang="en-US" dirty="0"/>
          </a:p>
        </p:txBody>
      </p:sp>
      <p:sp>
        <p:nvSpPr>
          <p:cNvPr id="61" name="Freeform 61"/>
          <p:cNvSpPr/>
          <p:nvPr/>
        </p:nvSpPr>
        <p:spPr>
          <a:xfrm>
            <a:off x="5642418" y="7486917"/>
            <a:ext cx="879032" cy="634201"/>
          </a:xfrm>
          <a:custGeom>
            <a:avLst/>
            <a:gdLst/>
            <a:ahLst/>
            <a:cxnLst/>
            <a:rect l="l" t="t" r="r" b="b"/>
            <a:pathLst>
              <a:path w="879032" h="634201">
                <a:moveTo>
                  <a:pt x="0" y="0"/>
                </a:moveTo>
                <a:lnTo>
                  <a:pt x="879032" y="0"/>
                </a:lnTo>
                <a:lnTo>
                  <a:pt x="879032" y="634200"/>
                </a:lnTo>
                <a:lnTo>
                  <a:pt x="0" y="6342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2" name="Freeform 62"/>
          <p:cNvSpPr/>
          <p:nvPr/>
        </p:nvSpPr>
        <p:spPr>
          <a:xfrm>
            <a:off x="4443872" y="8382873"/>
            <a:ext cx="2383911" cy="87653"/>
          </a:xfrm>
          <a:custGeom>
            <a:avLst/>
            <a:gdLst/>
            <a:ahLst/>
            <a:cxnLst/>
            <a:rect l="l" t="t" r="r" b="b"/>
            <a:pathLst>
              <a:path w="2383911" h="130032">
                <a:moveTo>
                  <a:pt x="0" y="0"/>
                </a:moveTo>
                <a:lnTo>
                  <a:pt x="2383912" y="0"/>
                </a:lnTo>
                <a:lnTo>
                  <a:pt x="2383912" y="130032"/>
                </a:lnTo>
                <a:lnTo>
                  <a:pt x="0" y="1300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3" name="Freeform 63"/>
          <p:cNvSpPr/>
          <p:nvPr/>
        </p:nvSpPr>
        <p:spPr>
          <a:xfrm>
            <a:off x="4472071" y="8180781"/>
            <a:ext cx="1318599" cy="71924"/>
          </a:xfrm>
          <a:custGeom>
            <a:avLst/>
            <a:gdLst/>
            <a:ahLst/>
            <a:cxnLst/>
            <a:rect l="l" t="t" r="r" b="b"/>
            <a:pathLst>
              <a:path w="1318599" h="71924">
                <a:moveTo>
                  <a:pt x="0" y="0"/>
                </a:moveTo>
                <a:lnTo>
                  <a:pt x="1318598" y="0"/>
                </a:lnTo>
                <a:lnTo>
                  <a:pt x="1318598" y="71924"/>
                </a:lnTo>
                <a:lnTo>
                  <a:pt x="0" y="719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64" name="Group 64"/>
          <p:cNvGrpSpPr/>
          <p:nvPr/>
        </p:nvGrpSpPr>
        <p:grpSpPr>
          <a:xfrm>
            <a:off x="4176171" y="5496755"/>
            <a:ext cx="2960815" cy="1598258"/>
            <a:chOff x="0" y="0"/>
            <a:chExt cx="825706" cy="445719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825706" cy="445719"/>
            </a:xfrm>
            <a:custGeom>
              <a:avLst/>
              <a:gdLst/>
              <a:ahLst/>
              <a:cxnLst/>
              <a:rect l="l" t="t" r="r" b="b"/>
              <a:pathLst>
                <a:path w="825706" h="445719">
                  <a:moveTo>
                    <a:pt x="32685" y="0"/>
                  </a:moveTo>
                  <a:lnTo>
                    <a:pt x="793021" y="0"/>
                  </a:lnTo>
                  <a:cubicBezTo>
                    <a:pt x="811072" y="0"/>
                    <a:pt x="825706" y="14634"/>
                    <a:pt x="825706" y="32685"/>
                  </a:cubicBezTo>
                  <a:lnTo>
                    <a:pt x="825706" y="413034"/>
                  </a:lnTo>
                  <a:cubicBezTo>
                    <a:pt x="825706" y="421702"/>
                    <a:pt x="822262" y="430016"/>
                    <a:pt x="816133" y="436146"/>
                  </a:cubicBezTo>
                  <a:cubicBezTo>
                    <a:pt x="810003" y="442275"/>
                    <a:pt x="801689" y="445719"/>
                    <a:pt x="793021" y="445719"/>
                  </a:cubicBezTo>
                  <a:lnTo>
                    <a:pt x="32685" y="445719"/>
                  </a:lnTo>
                  <a:cubicBezTo>
                    <a:pt x="24016" y="445719"/>
                    <a:pt x="15703" y="442275"/>
                    <a:pt x="9573" y="436146"/>
                  </a:cubicBezTo>
                  <a:cubicBezTo>
                    <a:pt x="3444" y="430016"/>
                    <a:pt x="0" y="421702"/>
                    <a:pt x="0" y="413034"/>
                  </a:cubicBezTo>
                  <a:lnTo>
                    <a:pt x="0" y="32685"/>
                  </a:lnTo>
                  <a:cubicBezTo>
                    <a:pt x="0" y="24016"/>
                    <a:pt x="3444" y="15703"/>
                    <a:pt x="9573" y="9573"/>
                  </a:cubicBezTo>
                  <a:cubicBezTo>
                    <a:pt x="15703" y="3444"/>
                    <a:pt x="24016" y="0"/>
                    <a:pt x="32685" y="0"/>
                  </a:cubicBezTo>
                  <a:close/>
                </a:path>
              </a:pathLst>
            </a:custGeom>
            <a:solidFill>
              <a:srgbClr val="FFFAEF"/>
            </a:solidFill>
            <a:ln w="19050" cap="sq">
              <a:solidFill>
                <a:srgbClr val="D1B55C"/>
              </a:solidFill>
              <a:prstDash val="solid"/>
              <a:miter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0" y="-9525"/>
              <a:ext cx="825706" cy="455244"/>
            </a:xfrm>
            <a:prstGeom prst="rect">
              <a:avLst/>
            </a:prstGeom>
          </p:spPr>
          <p:txBody>
            <a:bodyPr lIns="49252" tIns="49252" rIns="49252" bIns="49252" rtlCol="0" anchor="ctr"/>
            <a:lstStyle/>
            <a:p>
              <a:pPr algn="ctr">
                <a:lnSpc>
                  <a:spcPts val="1234"/>
                </a:lnSpc>
              </a:pPr>
              <a:endParaRPr/>
            </a:p>
          </p:txBody>
        </p:sp>
      </p:grpSp>
      <p:sp>
        <p:nvSpPr>
          <p:cNvPr id="67" name="Freeform 67"/>
          <p:cNvSpPr/>
          <p:nvPr/>
        </p:nvSpPr>
        <p:spPr>
          <a:xfrm>
            <a:off x="4323820" y="5284093"/>
            <a:ext cx="2575964" cy="507185"/>
          </a:xfrm>
          <a:custGeom>
            <a:avLst/>
            <a:gdLst/>
            <a:ahLst/>
            <a:cxnLst/>
            <a:rect l="l" t="t" r="r" b="b"/>
            <a:pathLst>
              <a:path w="2575964" h="507185">
                <a:moveTo>
                  <a:pt x="0" y="0"/>
                </a:moveTo>
                <a:lnTo>
                  <a:pt x="2575964" y="0"/>
                </a:lnTo>
                <a:lnTo>
                  <a:pt x="2575964" y="507185"/>
                </a:lnTo>
                <a:lnTo>
                  <a:pt x="0" y="50718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68" name="Group 68"/>
          <p:cNvGrpSpPr/>
          <p:nvPr/>
        </p:nvGrpSpPr>
        <p:grpSpPr>
          <a:xfrm>
            <a:off x="4516009" y="5749722"/>
            <a:ext cx="964427" cy="941547"/>
            <a:chOff x="0" y="0"/>
            <a:chExt cx="812800" cy="793517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812800" cy="793517"/>
            </a:xfrm>
            <a:custGeom>
              <a:avLst/>
              <a:gdLst/>
              <a:ahLst/>
              <a:cxnLst/>
              <a:rect l="l" t="t" r="r" b="b"/>
              <a:pathLst>
                <a:path w="812800" h="793517">
                  <a:moveTo>
                    <a:pt x="406400" y="0"/>
                  </a:moveTo>
                  <a:cubicBezTo>
                    <a:pt x="181951" y="0"/>
                    <a:pt x="0" y="177635"/>
                    <a:pt x="0" y="396759"/>
                  </a:cubicBezTo>
                  <a:cubicBezTo>
                    <a:pt x="0" y="615882"/>
                    <a:pt x="181951" y="793517"/>
                    <a:pt x="406400" y="793517"/>
                  </a:cubicBezTo>
                  <a:cubicBezTo>
                    <a:pt x="630849" y="793517"/>
                    <a:pt x="812800" y="615882"/>
                    <a:pt x="812800" y="396759"/>
                  </a:cubicBezTo>
                  <a:cubicBezTo>
                    <a:pt x="812800" y="177635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CF7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76200" y="45817"/>
              <a:ext cx="660400" cy="6733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34"/>
                </a:lnSpc>
              </a:pPr>
              <a:endParaRPr/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5749328" y="5755034"/>
            <a:ext cx="964427" cy="936234"/>
            <a:chOff x="0" y="0"/>
            <a:chExt cx="812800" cy="789040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812800" cy="789040"/>
            </a:xfrm>
            <a:custGeom>
              <a:avLst/>
              <a:gdLst/>
              <a:ahLst/>
              <a:cxnLst/>
              <a:rect l="l" t="t" r="r" b="b"/>
              <a:pathLst>
                <a:path w="812800" h="789040">
                  <a:moveTo>
                    <a:pt x="406400" y="0"/>
                  </a:moveTo>
                  <a:cubicBezTo>
                    <a:pt x="181951" y="0"/>
                    <a:pt x="0" y="176633"/>
                    <a:pt x="0" y="394520"/>
                  </a:cubicBezTo>
                  <a:cubicBezTo>
                    <a:pt x="0" y="612407"/>
                    <a:pt x="181951" y="789040"/>
                    <a:pt x="406400" y="789040"/>
                  </a:cubicBezTo>
                  <a:cubicBezTo>
                    <a:pt x="630849" y="789040"/>
                    <a:pt x="812800" y="612407"/>
                    <a:pt x="812800" y="394520"/>
                  </a:cubicBezTo>
                  <a:cubicBezTo>
                    <a:pt x="812800" y="176633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CF7E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76200" y="45398"/>
              <a:ext cx="660400" cy="6696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34"/>
                </a:lnSpc>
              </a:pPr>
              <a:endParaRPr/>
            </a:p>
          </p:txBody>
        </p:sp>
      </p:grpSp>
      <p:sp>
        <p:nvSpPr>
          <p:cNvPr id="74" name="Freeform 74"/>
          <p:cNvSpPr/>
          <p:nvPr/>
        </p:nvSpPr>
        <p:spPr>
          <a:xfrm>
            <a:off x="4443872" y="5725280"/>
            <a:ext cx="1100220" cy="965988"/>
          </a:xfrm>
          <a:custGeom>
            <a:avLst/>
            <a:gdLst/>
            <a:ahLst/>
            <a:cxnLst/>
            <a:rect l="l" t="t" r="r" b="b"/>
            <a:pathLst>
              <a:path w="1100220" h="965988">
                <a:moveTo>
                  <a:pt x="0" y="0"/>
                </a:moveTo>
                <a:lnTo>
                  <a:pt x="1100220" y="0"/>
                </a:lnTo>
                <a:lnTo>
                  <a:pt x="1100220" y="965988"/>
                </a:lnTo>
                <a:lnTo>
                  <a:pt x="0" y="965988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t="-34088" b="-68393"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75" name="Freeform 75"/>
          <p:cNvSpPr/>
          <p:nvPr/>
        </p:nvSpPr>
        <p:spPr>
          <a:xfrm>
            <a:off x="5816700" y="5760532"/>
            <a:ext cx="734712" cy="945295"/>
          </a:xfrm>
          <a:custGeom>
            <a:avLst/>
            <a:gdLst/>
            <a:ahLst/>
            <a:cxnLst/>
            <a:rect l="l" t="t" r="r" b="b"/>
            <a:pathLst>
              <a:path w="734712" h="945295">
                <a:moveTo>
                  <a:pt x="0" y="0"/>
                </a:moveTo>
                <a:lnTo>
                  <a:pt x="734712" y="0"/>
                </a:lnTo>
                <a:lnTo>
                  <a:pt x="734712" y="945295"/>
                </a:lnTo>
                <a:lnTo>
                  <a:pt x="0" y="945295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869" r="-4419" b="-21089"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76" name="Freeform 76"/>
          <p:cNvSpPr/>
          <p:nvPr/>
        </p:nvSpPr>
        <p:spPr>
          <a:xfrm>
            <a:off x="756000" y="6353788"/>
            <a:ext cx="586922" cy="337480"/>
          </a:xfrm>
          <a:custGeom>
            <a:avLst/>
            <a:gdLst/>
            <a:ahLst/>
            <a:cxnLst/>
            <a:rect l="l" t="t" r="r" b="b"/>
            <a:pathLst>
              <a:path w="586922" h="337480">
                <a:moveTo>
                  <a:pt x="0" y="0"/>
                </a:moveTo>
                <a:lnTo>
                  <a:pt x="586922" y="0"/>
                </a:lnTo>
                <a:lnTo>
                  <a:pt x="586922" y="337480"/>
                </a:lnTo>
                <a:lnTo>
                  <a:pt x="0" y="3374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77" name="Freeform 77"/>
          <p:cNvSpPr/>
          <p:nvPr/>
        </p:nvSpPr>
        <p:spPr>
          <a:xfrm>
            <a:off x="1975506" y="6369610"/>
            <a:ext cx="516781" cy="369498"/>
          </a:xfrm>
          <a:custGeom>
            <a:avLst/>
            <a:gdLst/>
            <a:ahLst/>
            <a:cxnLst/>
            <a:rect l="l" t="t" r="r" b="b"/>
            <a:pathLst>
              <a:path w="516781" h="369498">
                <a:moveTo>
                  <a:pt x="0" y="0"/>
                </a:moveTo>
                <a:lnTo>
                  <a:pt x="516780" y="0"/>
                </a:lnTo>
                <a:lnTo>
                  <a:pt x="516780" y="369498"/>
                </a:lnTo>
                <a:lnTo>
                  <a:pt x="0" y="3694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78" name="Freeform 78"/>
          <p:cNvSpPr/>
          <p:nvPr/>
        </p:nvSpPr>
        <p:spPr>
          <a:xfrm>
            <a:off x="2979353" y="6369610"/>
            <a:ext cx="318768" cy="381758"/>
          </a:xfrm>
          <a:custGeom>
            <a:avLst/>
            <a:gdLst/>
            <a:ahLst/>
            <a:cxnLst/>
            <a:rect l="l" t="t" r="r" b="b"/>
            <a:pathLst>
              <a:path w="318768" h="381758">
                <a:moveTo>
                  <a:pt x="0" y="0"/>
                </a:moveTo>
                <a:lnTo>
                  <a:pt x="318769" y="0"/>
                </a:lnTo>
                <a:lnTo>
                  <a:pt x="318769" y="381758"/>
                </a:lnTo>
                <a:lnTo>
                  <a:pt x="0" y="3817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79" name="Freeform 79"/>
          <p:cNvSpPr/>
          <p:nvPr/>
        </p:nvSpPr>
        <p:spPr>
          <a:xfrm>
            <a:off x="3314789" y="6353788"/>
            <a:ext cx="337646" cy="390342"/>
          </a:xfrm>
          <a:custGeom>
            <a:avLst/>
            <a:gdLst/>
            <a:ahLst/>
            <a:cxnLst/>
            <a:rect l="l" t="t" r="r" b="b"/>
            <a:pathLst>
              <a:path w="337646" h="390342">
                <a:moveTo>
                  <a:pt x="0" y="0"/>
                </a:moveTo>
                <a:lnTo>
                  <a:pt x="337646" y="0"/>
                </a:lnTo>
                <a:lnTo>
                  <a:pt x="337646" y="390343"/>
                </a:lnTo>
                <a:lnTo>
                  <a:pt x="0" y="3903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80" name="Group 80"/>
          <p:cNvGrpSpPr/>
          <p:nvPr/>
        </p:nvGrpSpPr>
        <p:grpSpPr>
          <a:xfrm>
            <a:off x="1878766" y="1101358"/>
            <a:ext cx="3757061" cy="396404"/>
            <a:chOff x="0" y="0"/>
            <a:chExt cx="5009414" cy="528538"/>
          </a:xfrm>
        </p:grpSpPr>
        <p:sp>
          <p:nvSpPr>
            <p:cNvPr id="81" name="Freeform 81"/>
            <p:cNvSpPr/>
            <p:nvPr/>
          </p:nvSpPr>
          <p:spPr>
            <a:xfrm>
              <a:off x="760684" y="0"/>
              <a:ext cx="3523587" cy="528538"/>
            </a:xfrm>
            <a:custGeom>
              <a:avLst/>
              <a:gdLst/>
              <a:ahLst/>
              <a:cxnLst/>
              <a:rect l="l" t="t" r="r" b="b"/>
              <a:pathLst>
                <a:path w="3523587" h="528538">
                  <a:moveTo>
                    <a:pt x="0" y="0"/>
                  </a:moveTo>
                  <a:lnTo>
                    <a:pt x="3523588" y="0"/>
                  </a:lnTo>
                  <a:lnTo>
                    <a:pt x="3523588" y="528538"/>
                  </a:lnTo>
                  <a:lnTo>
                    <a:pt x="0" y="5285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2" name="TextBox 82"/>
            <p:cNvSpPr txBox="1"/>
            <p:nvPr/>
          </p:nvSpPr>
          <p:spPr>
            <a:xfrm>
              <a:off x="0" y="85527"/>
              <a:ext cx="5009414" cy="3193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22"/>
                </a:lnSpc>
                <a:spcBef>
                  <a:spcPct val="0"/>
                </a:spcBef>
              </a:pPr>
              <a:r>
                <a:rPr lang="en-US" sz="1444" dirty="0" err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  <a:sym typeface="Noto Sans JP"/>
                </a:rPr>
                <a:t>オンラインツアーin鹿児島</a:t>
              </a:r>
              <a:endParaRPr lang="en-US" sz="1444" dirty="0">
                <a:solidFill>
                  <a:srgbClr val="FFFFFF"/>
                </a:solidFill>
                <a:latin typeface="Noto Sans JP"/>
                <a:ea typeface="Noto Sans JP"/>
                <a:cs typeface="Noto Sans JP"/>
                <a:sym typeface="Noto Sans JP"/>
              </a:endParaRPr>
            </a:p>
          </p:txBody>
        </p:sp>
      </p:grpSp>
      <p:sp>
        <p:nvSpPr>
          <p:cNvPr id="84" name="TextBox 84"/>
          <p:cNvSpPr txBox="1"/>
          <p:nvPr/>
        </p:nvSpPr>
        <p:spPr>
          <a:xfrm>
            <a:off x="2324137" y="398927"/>
            <a:ext cx="2911726" cy="138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2"/>
              </a:lnSpc>
            </a:pPr>
            <a:r>
              <a:rPr lang="en-US" sz="1200" spc="304">
                <a:solidFill>
                  <a:srgbClr val="D1B55C"/>
                </a:solidFill>
                <a:latin typeface="Noto Sans JP"/>
                <a:ea typeface="Noto Sans JP"/>
                <a:cs typeface="Noto Sans JP"/>
                <a:sym typeface="Noto Sans JP"/>
              </a:rPr>
              <a:t>第一興商Presents</a:t>
            </a:r>
          </a:p>
        </p:txBody>
      </p:sp>
      <p:sp>
        <p:nvSpPr>
          <p:cNvPr id="88" name="TextBox 88"/>
          <p:cNvSpPr txBox="1"/>
          <p:nvPr/>
        </p:nvSpPr>
        <p:spPr>
          <a:xfrm>
            <a:off x="756000" y="5428152"/>
            <a:ext cx="2920257" cy="2015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5" b="1" dirty="0" err="1">
                <a:solidFill>
                  <a:srgbClr val="FFFFFF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旅行に行きたくても行けない方のために</a:t>
            </a:r>
            <a:endParaRPr lang="en-US" sz="1245" b="1" dirty="0">
              <a:solidFill>
                <a:srgbClr val="FFFFFF"/>
              </a:solidFill>
              <a:latin typeface="Noto Sans JP Bold"/>
              <a:ea typeface="Noto Sans JP Bold"/>
              <a:cs typeface="Noto Sans JP Bold"/>
              <a:sym typeface="Noto Sans JP Bold"/>
            </a:endParaRPr>
          </a:p>
        </p:txBody>
      </p:sp>
      <p:sp>
        <p:nvSpPr>
          <p:cNvPr id="89" name="TextBox 89"/>
          <p:cNvSpPr txBox="1"/>
          <p:nvPr/>
        </p:nvSpPr>
        <p:spPr>
          <a:xfrm>
            <a:off x="1777084" y="6818349"/>
            <a:ext cx="907852" cy="4147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54"/>
              </a:lnSpc>
            </a:pPr>
            <a:r>
              <a:rPr lang="en-US" sz="878" b="1" dirty="0" err="1">
                <a:solidFill>
                  <a:srgbClr val="4B2012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参加型で楽しめる</a:t>
            </a:r>
            <a:r>
              <a:rPr lang="en-US" sz="878" dirty="0" err="1">
                <a:solidFill>
                  <a:srgbClr val="4B2012"/>
                </a:solidFill>
                <a:latin typeface="Noto Sans JP"/>
                <a:ea typeface="Noto Sans JP"/>
                <a:cs typeface="Noto Sans JP"/>
                <a:sym typeface="Noto Sans JP"/>
              </a:rPr>
              <a:t>チャットやクイ</a:t>
            </a:r>
            <a:r>
              <a:rPr lang="ja-JP" altLang="en-US" sz="878" dirty="0">
                <a:solidFill>
                  <a:srgbClr val="4B2012"/>
                </a:solidFill>
                <a:latin typeface="Noto Sans JP"/>
                <a:ea typeface="Noto Sans JP"/>
                <a:cs typeface="Noto Sans JP"/>
                <a:sym typeface="Noto Sans JP"/>
              </a:rPr>
              <a:t>ズ</a:t>
            </a:r>
            <a:r>
              <a:rPr lang="en-US" sz="878" dirty="0" err="1">
                <a:solidFill>
                  <a:srgbClr val="4B2012"/>
                </a:solidFill>
                <a:latin typeface="Noto Sans JP"/>
                <a:ea typeface="Noto Sans JP"/>
                <a:cs typeface="Noto Sans JP"/>
                <a:sym typeface="Noto Sans JP"/>
              </a:rPr>
              <a:t>で盛り上がる</a:t>
            </a:r>
            <a:r>
              <a:rPr lang="en-US" sz="878" dirty="0">
                <a:solidFill>
                  <a:srgbClr val="4B2012"/>
                </a:solidFill>
                <a:latin typeface="Noto Sans JP"/>
                <a:ea typeface="Noto Sans JP"/>
                <a:cs typeface="Noto Sans JP"/>
                <a:sym typeface="Noto Sans JP"/>
              </a:rPr>
              <a:t>！</a:t>
            </a:r>
          </a:p>
        </p:txBody>
      </p:sp>
      <p:sp>
        <p:nvSpPr>
          <p:cNvPr id="90" name="TextBox 90"/>
          <p:cNvSpPr txBox="1"/>
          <p:nvPr/>
        </p:nvSpPr>
        <p:spPr>
          <a:xfrm>
            <a:off x="328047" y="7383848"/>
            <a:ext cx="2970075" cy="1875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17"/>
              </a:lnSpc>
            </a:pPr>
            <a:r>
              <a:rPr lang="en-US" sz="1100" b="1">
                <a:solidFill>
                  <a:srgbClr val="027900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■音楽健康指導士による体操コーナー</a:t>
            </a:r>
          </a:p>
        </p:txBody>
      </p:sp>
      <p:sp>
        <p:nvSpPr>
          <p:cNvPr id="91" name="TextBox 91"/>
          <p:cNvSpPr txBox="1"/>
          <p:nvPr/>
        </p:nvSpPr>
        <p:spPr>
          <a:xfrm>
            <a:off x="651689" y="7614929"/>
            <a:ext cx="3084313" cy="1416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23"/>
              </a:lnSpc>
            </a:pPr>
            <a:r>
              <a:rPr lang="en-US" sz="928" b="1">
                <a:solidFill>
                  <a:srgbClr val="4A452A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音楽健康指導士とは？</a:t>
            </a:r>
          </a:p>
        </p:txBody>
      </p:sp>
      <p:sp>
        <p:nvSpPr>
          <p:cNvPr id="92" name="TextBox 92"/>
          <p:cNvSpPr txBox="1"/>
          <p:nvPr/>
        </p:nvSpPr>
        <p:spPr>
          <a:xfrm>
            <a:off x="648467" y="7747099"/>
            <a:ext cx="3170859" cy="6526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300"/>
              </a:lnSpc>
            </a:pPr>
            <a:r>
              <a:rPr lang="en-US" sz="928" spc="46">
                <a:solidFill>
                  <a:srgbClr val="4A452A"/>
                </a:solidFill>
                <a:latin typeface="Noto Sans JP"/>
                <a:ea typeface="Noto Sans JP"/>
                <a:cs typeface="Noto Sans JP"/>
                <a:sym typeface="Noto Sans JP"/>
              </a:rPr>
              <a:t>うたを歌ったり、音楽に合わせて身体を動かすことで笑顔と健康をつくり、ご利用者様の身体・認知機能の向上や介護予防を促進する専門資格です！楽譜が読めなくても、楽器が弾けなくても取得できます！</a:t>
            </a:r>
          </a:p>
        </p:txBody>
      </p:sp>
      <p:sp>
        <p:nvSpPr>
          <p:cNvPr id="93" name="TextBox 93"/>
          <p:cNvSpPr txBox="1"/>
          <p:nvPr/>
        </p:nvSpPr>
        <p:spPr>
          <a:xfrm>
            <a:off x="2911474" y="6818349"/>
            <a:ext cx="907852" cy="4147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54"/>
              </a:lnSpc>
            </a:pPr>
            <a:r>
              <a:rPr lang="en-US" sz="878" b="1">
                <a:solidFill>
                  <a:srgbClr val="4B2012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体操コーナーあり</a:t>
            </a:r>
          </a:p>
          <a:p>
            <a:pPr algn="ctr">
              <a:lnSpc>
                <a:spcPts val="1054"/>
              </a:lnSpc>
            </a:pPr>
            <a:r>
              <a:rPr lang="en-US" sz="878">
                <a:solidFill>
                  <a:srgbClr val="4B2012"/>
                </a:solidFill>
                <a:latin typeface="Noto Sans JP"/>
                <a:ea typeface="Noto Sans JP"/>
                <a:cs typeface="Noto Sans JP"/>
                <a:sym typeface="Noto Sans JP"/>
              </a:rPr>
              <a:t>音楽健康指導士</a:t>
            </a:r>
          </a:p>
          <a:p>
            <a:pPr algn="ctr">
              <a:lnSpc>
                <a:spcPts val="1054"/>
              </a:lnSpc>
            </a:pPr>
            <a:r>
              <a:rPr lang="en-US" sz="878">
                <a:solidFill>
                  <a:srgbClr val="4B2012"/>
                </a:solidFill>
                <a:latin typeface="Noto Sans JP"/>
                <a:ea typeface="Noto Sans JP"/>
                <a:cs typeface="Noto Sans JP"/>
                <a:sym typeface="Noto Sans JP"/>
              </a:rPr>
              <a:t>と一緒に体操</a:t>
            </a:r>
          </a:p>
        </p:txBody>
      </p:sp>
      <p:sp>
        <p:nvSpPr>
          <p:cNvPr id="94" name="TextBox 94"/>
          <p:cNvSpPr txBox="1"/>
          <p:nvPr/>
        </p:nvSpPr>
        <p:spPr>
          <a:xfrm>
            <a:off x="4461565" y="7528726"/>
            <a:ext cx="3772798" cy="440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55"/>
              </a:lnSpc>
            </a:pPr>
            <a:r>
              <a:rPr lang="en-US" sz="1037" b="1" dirty="0" err="1">
                <a:solidFill>
                  <a:srgbClr val="64534E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さらに</a:t>
            </a:r>
            <a:endParaRPr lang="en-US" sz="1037" b="1" dirty="0">
              <a:solidFill>
                <a:srgbClr val="64534E"/>
              </a:solidFill>
              <a:latin typeface="Noto Sans JP Bold"/>
              <a:ea typeface="Noto Sans JP Bold"/>
              <a:cs typeface="Noto Sans JP Bold"/>
              <a:sym typeface="Noto Sans JP Bold"/>
            </a:endParaRPr>
          </a:p>
          <a:p>
            <a:pPr algn="l">
              <a:lnSpc>
                <a:spcPts val="1255"/>
              </a:lnSpc>
            </a:pPr>
            <a:r>
              <a:rPr lang="en-US" sz="1037" b="1" dirty="0">
                <a:solidFill>
                  <a:srgbClr val="64534E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FREE DAM </a:t>
            </a:r>
            <a:r>
              <a:rPr lang="en-US" sz="1037" b="1" dirty="0" err="1">
                <a:solidFill>
                  <a:srgbClr val="64534E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LIFEを</a:t>
            </a:r>
            <a:endParaRPr lang="en-US" sz="1037" b="1" dirty="0">
              <a:solidFill>
                <a:srgbClr val="64534E"/>
              </a:solidFill>
              <a:latin typeface="Noto Sans JP Bold"/>
              <a:ea typeface="Noto Sans JP Bold"/>
              <a:cs typeface="Noto Sans JP Bold"/>
              <a:sym typeface="Noto Sans JP Bold"/>
            </a:endParaRPr>
          </a:p>
          <a:p>
            <a:pPr algn="l">
              <a:lnSpc>
                <a:spcPts val="1255"/>
              </a:lnSpc>
            </a:pPr>
            <a:r>
              <a:rPr lang="en-US" sz="1037" b="1" dirty="0" err="1">
                <a:solidFill>
                  <a:srgbClr val="64534E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活用すれば</a:t>
            </a:r>
            <a:endParaRPr lang="en-US" sz="1037" b="1" dirty="0">
              <a:solidFill>
                <a:srgbClr val="64534E"/>
              </a:solidFill>
              <a:latin typeface="Noto Sans JP Bold"/>
              <a:ea typeface="Noto Sans JP Bold"/>
              <a:cs typeface="Noto Sans JP Bold"/>
              <a:sym typeface="Noto Sans JP Bold"/>
            </a:endParaRPr>
          </a:p>
        </p:txBody>
      </p:sp>
      <p:sp>
        <p:nvSpPr>
          <p:cNvPr id="95" name="TextBox 95"/>
          <p:cNvSpPr txBox="1"/>
          <p:nvPr/>
        </p:nvSpPr>
        <p:spPr>
          <a:xfrm>
            <a:off x="4554472" y="8109576"/>
            <a:ext cx="3255672" cy="365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56"/>
              </a:lnSpc>
            </a:pPr>
            <a:r>
              <a:rPr lang="en-US" sz="1203" b="1" spc="51" dirty="0" err="1">
                <a:solidFill>
                  <a:srgbClr val="FF4E1F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介護職員様の</a:t>
            </a:r>
            <a:endParaRPr lang="en-US" sz="1203" b="1" spc="51" dirty="0">
              <a:solidFill>
                <a:srgbClr val="FF4E1F"/>
              </a:solidFill>
              <a:latin typeface="Noto Sans JP Bold"/>
              <a:ea typeface="Noto Sans JP Bold"/>
              <a:cs typeface="Noto Sans JP Bold"/>
              <a:sym typeface="Noto Sans JP Bold"/>
            </a:endParaRPr>
          </a:p>
          <a:p>
            <a:pPr algn="l">
              <a:lnSpc>
                <a:spcPts val="1456"/>
              </a:lnSpc>
            </a:pPr>
            <a:r>
              <a:rPr lang="en-US" sz="1203" b="1" spc="51" dirty="0" err="1">
                <a:solidFill>
                  <a:srgbClr val="FF4E1F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日々の業務を大幅にサポート</a:t>
            </a:r>
            <a:r>
              <a:rPr lang="en-US" sz="1203" b="1" spc="51" dirty="0">
                <a:solidFill>
                  <a:srgbClr val="FF4E1F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！</a:t>
            </a:r>
          </a:p>
        </p:txBody>
      </p:sp>
      <p:sp>
        <p:nvSpPr>
          <p:cNvPr id="96" name="TextBox 96"/>
          <p:cNvSpPr txBox="1"/>
          <p:nvPr/>
        </p:nvSpPr>
        <p:spPr>
          <a:xfrm>
            <a:off x="4185074" y="5417982"/>
            <a:ext cx="2920257" cy="2015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245" b="1" spc="284" dirty="0" err="1">
                <a:solidFill>
                  <a:srgbClr val="FFFFFF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出演者</a:t>
            </a:r>
            <a:endParaRPr lang="en-US" sz="1245" b="1" spc="284" dirty="0">
              <a:solidFill>
                <a:srgbClr val="FFFFFF"/>
              </a:solidFill>
              <a:latin typeface="Noto Sans JP Bold"/>
              <a:ea typeface="Noto Sans JP Bold"/>
              <a:cs typeface="Noto Sans JP Bold"/>
              <a:sym typeface="Noto Sans JP Bold"/>
            </a:endParaRPr>
          </a:p>
        </p:txBody>
      </p:sp>
      <p:sp>
        <p:nvSpPr>
          <p:cNvPr id="97" name="TextBox 97"/>
          <p:cNvSpPr txBox="1"/>
          <p:nvPr/>
        </p:nvSpPr>
        <p:spPr>
          <a:xfrm>
            <a:off x="4490140" y="6729368"/>
            <a:ext cx="1016163" cy="2952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85"/>
              </a:lnSpc>
            </a:pPr>
            <a:r>
              <a:rPr lang="en-US" sz="846" b="1">
                <a:solidFill>
                  <a:srgbClr val="4A452A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音楽健康指導士</a:t>
            </a:r>
          </a:p>
          <a:p>
            <a:pPr algn="ctr">
              <a:lnSpc>
                <a:spcPts val="1185"/>
              </a:lnSpc>
              <a:spcBef>
                <a:spcPct val="0"/>
              </a:spcBef>
            </a:pPr>
            <a:r>
              <a:rPr lang="en-US" sz="846" b="1">
                <a:solidFill>
                  <a:srgbClr val="4A452A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そうちゃん</a:t>
            </a:r>
          </a:p>
        </p:txBody>
      </p:sp>
      <p:sp>
        <p:nvSpPr>
          <p:cNvPr id="98" name="TextBox 98"/>
          <p:cNvSpPr txBox="1"/>
          <p:nvPr/>
        </p:nvSpPr>
        <p:spPr>
          <a:xfrm>
            <a:off x="5749328" y="6732318"/>
            <a:ext cx="1016163" cy="2952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85"/>
              </a:lnSpc>
              <a:spcBef>
                <a:spcPct val="0"/>
              </a:spcBef>
            </a:pPr>
            <a:r>
              <a:rPr lang="en-US" sz="846" b="1">
                <a:solidFill>
                  <a:srgbClr val="4A452A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旅介リポーター</a:t>
            </a:r>
          </a:p>
          <a:p>
            <a:pPr algn="ctr">
              <a:lnSpc>
                <a:spcPts val="1185"/>
              </a:lnSpc>
              <a:spcBef>
                <a:spcPct val="0"/>
              </a:spcBef>
            </a:pPr>
            <a:r>
              <a:rPr lang="en-US" sz="846" b="1">
                <a:solidFill>
                  <a:srgbClr val="4A452A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村田綾</a:t>
            </a:r>
          </a:p>
        </p:txBody>
      </p:sp>
      <p:pic>
        <p:nvPicPr>
          <p:cNvPr id="102" name="図 101">
            <a:extLst>
              <a:ext uri="{FF2B5EF4-FFF2-40B4-BE49-F238E27FC236}">
                <a16:creationId xmlns:a16="http://schemas.microsoft.com/office/drawing/2014/main" id="{48A4529A-A5CA-749D-3D6A-40DB9F08217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06" b="69976"/>
          <a:stretch>
            <a:fillRect/>
          </a:stretch>
        </p:blipFill>
        <p:spPr>
          <a:xfrm>
            <a:off x="-337083" y="1595979"/>
            <a:ext cx="8440353" cy="20316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4" name="図 103">
            <a:extLst>
              <a:ext uri="{FF2B5EF4-FFF2-40B4-BE49-F238E27FC236}">
                <a16:creationId xmlns:a16="http://schemas.microsoft.com/office/drawing/2014/main" id="{91518331-D5C5-5EB2-57EC-AE7013774DC0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03" b="58514"/>
          <a:stretch>
            <a:fillRect/>
          </a:stretch>
        </p:blipFill>
        <p:spPr>
          <a:xfrm>
            <a:off x="32377" y="3709339"/>
            <a:ext cx="7556500" cy="1483839"/>
          </a:xfrm>
          <a:prstGeom prst="rect">
            <a:avLst/>
          </a:prstGeom>
        </p:spPr>
      </p:pic>
      <p:sp>
        <p:nvSpPr>
          <p:cNvPr id="105" name="TextBox 18">
            <a:extLst>
              <a:ext uri="{FF2B5EF4-FFF2-40B4-BE49-F238E27FC236}">
                <a16:creationId xmlns:a16="http://schemas.microsoft.com/office/drawing/2014/main" id="{61604623-CE47-2453-3608-6C19DBEE1F8E}"/>
              </a:ext>
            </a:extLst>
          </p:cNvPr>
          <p:cNvSpPr txBox="1"/>
          <p:nvPr/>
        </p:nvSpPr>
        <p:spPr>
          <a:xfrm>
            <a:off x="415221" y="10250826"/>
            <a:ext cx="6639629" cy="201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20"/>
              </a:lnSpc>
            </a:pPr>
            <a:r>
              <a:rPr lang="en-US" altLang="ja-JP" sz="1300" dirty="0">
                <a:solidFill>
                  <a:srgbClr val="000000"/>
                </a:solidFill>
                <a:effectLst>
                  <a:glow rad="101600">
                    <a:schemeClr val="bg1"/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Rounded M+"/>
                <a:sym typeface="Rounded M+"/>
              </a:rPr>
              <a:t>※</a:t>
            </a:r>
            <a:r>
              <a:rPr lang="en-US" altLang="ja-JP" sz="1300" dirty="0" err="1">
                <a:solidFill>
                  <a:srgbClr val="000000"/>
                </a:solidFill>
                <a:effectLst>
                  <a:glow rad="101600">
                    <a:schemeClr val="bg1"/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Rounded M+"/>
                <a:sym typeface="Rounded M+"/>
              </a:rPr>
              <a:t>生中継のため当日の天候等の状況によりルートや内容が変更になる場合がございます</a:t>
            </a:r>
            <a:endParaRPr lang="en-US" altLang="ja-JP" sz="1300" dirty="0">
              <a:solidFill>
                <a:srgbClr val="000000"/>
              </a:solidFill>
              <a:effectLst>
                <a:glow rad="101600">
                  <a:schemeClr val="bg1"/>
                </a:glo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  <a:cs typeface="Rounded M+"/>
              <a:sym typeface="Rounded M+"/>
            </a:endParaRPr>
          </a:p>
        </p:txBody>
      </p:sp>
      <p:grpSp>
        <p:nvGrpSpPr>
          <p:cNvPr id="106" name="Group 61">
            <a:extLst>
              <a:ext uri="{FF2B5EF4-FFF2-40B4-BE49-F238E27FC236}">
                <a16:creationId xmlns:a16="http://schemas.microsoft.com/office/drawing/2014/main" id="{B759B467-A17A-1DB0-9B77-976EF63F4D89}"/>
              </a:ext>
            </a:extLst>
          </p:cNvPr>
          <p:cNvGrpSpPr/>
          <p:nvPr/>
        </p:nvGrpSpPr>
        <p:grpSpPr>
          <a:xfrm>
            <a:off x="452693" y="8816521"/>
            <a:ext cx="6791852" cy="1277855"/>
            <a:chOff x="0" y="-33634"/>
            <a:chExt cx="2054551" cy="386554"/>
          </a:xfrm>
        </p:grpSpPr>
        <p:sp>
          <p:nvSpPr>
            <p:cNvPr id="107" name="Freeform 62">
              <a:extLst>
                <a:ext uri="{FF2B5EF4-FFF2-40B4-BE49-F238E27FC236}">
                  <a16:creationId xmlns:a16="http://schemas.microsoft.com/office/drawing/2014/main" id="{814C3CA2-1358-C1A9-9E5C-863549B3F71A}"/>
                </a:ext>
              </a:extLst>
            </p:cNvPr>
            <p:cNvSpPr/>
            <p:nvPr/>
          </p:nvSpPr>
          <p:spPr>
            <a:xfrm>
              <a:off x="0" y="-33634"/>
              <a:ext cx="2033596" cy="386554"/>
            </a:xfrm>
            <a:custGeom>
              <a:avLst/>
              <a:gdLst/>
              <a:ahLst/>
              <a:cxnLst/>
              <a:rect l="l" t="t" r="r" b="b"/>
              <a:pathLst>
                <a:path w="2054551" h="325418">
                  <a:moveTo>
                    <a:pt x="10259" y="0"/>
                  </a:moveTo>
                  <a:lnTo>
                    <a:pt x="2044292" y="0"/>
                  </a:lnTo>
                  <a:cubicBezTo>
                    <a:pt x="2049958" y="0"/>
                    <a:pt x="2054551" y="4593"/>
                    <a:pt x="2054551" y="10259"/>
                  </a:cubicBezTo>
                  <a:lnTo>
                    <a:pt x="2054551" y="315159"/>
                  </a:lnTo>
                  <a:cubicBezTo>
                    <a:pt x="2054551" y="320825"/>
                    <a:pt x="2049958" y="325418"/>
                    <a:pt x="2044292" y="325418"/>
                  </a:cubicBezTo>
                  <a:lnTo>
                    <a:pt x="10259" y="325418"/>
                  </a:lnTo>
                  <a:cubicBezTo>
                    <a:pt x="4593" y="325418"/>
                    <a:pt x="0" y="320825"/>
                    <a:pt x="0" y="315159"/>
                  </a:cubicBezTo>
                  <a:lnTo>
                    <a:pt x="0" y="10259"/>
                  </a:lnTo>
                  <a:cubicBezTo>
                    <a:pt x="0" y="4593"/>
                    <a:pt x="4593" y="0"/>
                    <a:pt x="10259" y="0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</p:spPr>
          <p:txBody>
            <a:bodyPr/>
            <a:lstStyle/>
            <a:p>
              <a:endPara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108" name="TextBox 63">
              <a:extLst>
                <a:ext uri="{FF2B5EF4-FFF2-40B4-BE49-F238E27FC236}">
                  <a16:creationId xmlns:a16="http://schemas.microsoft.com/office/drawing/2014/main" id="{9661419D-EDC7-AF13-504F-902C0ECC5157}"/>
                </a:ext>
              </a:extLst>
            </p:cNvPr>
            <p:cNvSpPr txBox="1"/>
            <p:nvPr/>
          </p:nvSpPr>
          <p:spPr>
            <a:xfrm>
              <a:off x="0" y="-9525"/>
              <a:ext cx="2054551" cy="334943"/>
            </a:xfrm>
            <a:prstGeom prst="rect">
              <a:avLst/>
            </a:prstGeom>
          </p:spPr>
          <p:txBody>
            <a:bodyPr lIns="60183" tIns="60183" rIns="60183" bIns="60183" rtlCol="0" anchor="ctr"/>
            <a:lstStyle/>
            <a:p>
              <a:pPr algn="ctr">
                <a:lnSpc>
                  <a:spcPts val="1234"/>
                </a:lnSpc>
              </a:pPr>
              <a:endParaRPr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sp>
        <p:nvSpPr>
          <p:cNvPr id="109" name="Freeform 64">
            <a:extLst>
              <a:ext uri="{FF2B5EF4-FFF2-40B4-BE49-F238E27FC236}">
                <a16:creationId xmlns:a16="http://schemas.microsoft.com/office/drawing/2014/main" id="{9DB9C112-5F05-556C-5020-53084831C9E7}"/>
              </a:ext>
            </a:extLst>
          </p:cNvPr>
          <p:cNvSpPr/>
          <p:nvPr/>
        </p:nvSpPr>
        <p:spPr>
          <a:xfrm>
            <a:off x="434382" y="8916514"/>
            <a:ext cx="1198993" cy="1154586"/>
          </a:xfrm>
          <a:custGeom>
            <a:avLst/>
            <a:gdLst/>
            <a:ahLst/>
            <a:cxnLst/>
            <a:rect l="l" t="t" r="r" b="b"/>
            <a:pathLst>
              <a:path w="1198993" h="1154586">
                <a:moveTo>
                  <a:pt x="0" y="0"/>
                </a:moveTo>
                <a:lnTo>
                  <a:pt x="1198993" y="0"/>
                </a:lnTo>
                <a:lnTo>
                  <a:pt x="1198993" y="1154587"/>
                </a:lnTo>
                <a:lnTo>
                  <a:pt x="0" y="1154587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  <p:txBody>
          <a:bodyPr/>
          <a:lstStyle/>
          <a:p>
            <a:endParaRPr lang="ja-JP" altLang="en-US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10" name="TextBox 65">
            <a:extLst>
              <a:ext uri="{FF2B5EF4-FFF2-40B4-BE49-F238E27FC236}">
                <a16:creationId xmlns:a16="http://schemas.microsoft.com/office/drawing/2014/main" id="{41E211D9-E2FA-4423-49DC-D524E9585CEB}"/>
              </a:ext>
            </a:extLst>
          </p:cNvPr>
          <p:cNvSpPr txBox="1"/>
          <p:nvPr/>
        </p:nvSpPr>
        <p:spPr>
          <a:xfrm>
            <a:off x="1723467" y="9440990"/>
            <a:ext cx="4624497" cy="5924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76"/>
              </a:lnSpc>
            </a:pPr>
            <a:r>
              <a:rPr lang="en-US" sz="1303" dirty="0" err="1">
                <a:solidFill>
                  <a:srgbClr val="4A452A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Rounded M+"/>
                <a:sym typeface="Rounded M+"/>
              </a:rPr>
              <a:t>ツアー中、旅先や音楽にまつわるクイズを出題します</a:t>
            </a:r>
            <a:r>
              <a:rPr lang="en-US" sz="1303" dirty="0">
                <a:solidFill>
                  <a:srgbClr val="4A452A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Rounded M+"/>
                <a:sym typeface="Rounded M+"/>
              </a:rPr>
              <a:t>！</a:t>
            </a:r>
          </a:p>
          <a:p>
            <a:pPr algn="l">
              <a:lnSpc>
                <a:spcPts val="1576"/>
              </a:lnSpc>
            </a:pPr>
            <a:r>
              <a:rPr lang="en-US" sz="1303" dirty="0" err="1">
                <a:solidFill>
                  <a:srgbClr val="4A452A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Rounded M+"/>
                <a:sym typeface="Rounded M+"/>
              </a:rPr>
              <a:t>選択肢を選んで回答！ぜひクイズにご参加ください</a:t>
            </a:r>
            <a:r>
              <a:rPr lang="en-US" sz="1303" dirty="0">
                <a:solidFill>
                  <a:srgbClr val="4A452A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Rounded M+"/>
                <a:sym typeface="Rounded M+"/>
              </a:rPr>
              <a:t>。</a:t>
            </a:r>
          </a:p>
          <a:p>
            <a:pPr algn="l">
              <a:lnSpc>
                <a:spcPts val="1576"/>
              </a:lnSpc>
            </a:pPr>
            <a:endParaRPr lang="en-US" sz="1303" dirty="0">
              <a:solidFill>
                <a:srgbClr val="4A452A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Rounded M+"/>
              <a:sym typeface="Rounded M+"/>
            </a:endParaRPr>
          </a:p>
        </p:txBody>
      </p:sp>
      <p:sp>
        <p:nvSpPr>
          <p:cNvPr id="111" name="Freeform 66">
            <a:extLst>
              <a:ext uri="{FF2B5EF4-FFF2-40B4-BE49-F238E27FC236}">
                <a16:creationId xmlns:a16="http://schemas.microsoft.com/office/drawing/2014/main" id="{2F770BEA-6059-177F-1CE7-972C46FA31BC}"/>
              </a:ext>
            </a:extLst>
          </p:cNvPr>
          <p:cNvSpPr/>
          <p:nvPr/>
        </p:nvSpPr>
        <p:spPr>
          <a:xfrm>
            <a:off x="5991052" y="9089562"/>
            <a:ext cx="916592" cy="831865"/>
          </a:xfrm>
          <a:custGeom>
            <a:avLst/>
            <a:gdLst/>
            <a:ahLst/>
            <a:cxnLst/>
            <a:rect l="l" t="t" r="r" b="b"/>
            <a:pathLst>
              <a:path w="916592" h="831865">
                <a:moveTo>
                  <a:pt x="0" y="0"/>
                </a:moveTo>
                <a:lnTo>
                  <a:pt x="916592" y="0"/>
                </a:lnTo>
                <a:lnTo>
                  <a:pt x="916592" y="831865"/>
                </a:lnTo>
                <a:lnTo>
                  <a:pt x="0" y="831865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/>
            </a:stretch>
          </a:blipFill>
        </p:spPr>
        <p:txBody>
          <a:bodyPr/>
          <a:lstStyle/>
          <a:p>
            <a:endParaRPr lang="ja-JP" altLang="en-US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12" name="TextBox 67">
            <a:extLst>
              <a:ext uri="{FF2B5EF4-FFF2-40B4-BE49-F238E27FC236}">
                <a16:creationId xmlns:a16="http://schemas.microsoft.com/office/drawing/2014/main" id="{D1FB7FCE-A3D2-7F23-F027-FD4B39B59C92}"/>
              </a:ext>
            </a:extLst>
          </p:cNvPr>
          <p:cNvSpPr txBox="1"/>
          <p:nvPr/>
        </p:nvSpPr>
        <p:spPr>
          <a:xfrm>
            <a:off x="440596" y="9128739"/>
            <a:ext cx="1101265" cy="686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76"/>
              </a:lnSpc>
            </a:pPr>
            <a:r>
              <a:rPr lang="en-US" sz="1303" b="1">
                <a:solidFill>
                  <a:srgbClr val="4A452A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Rounded M+ Bold"/>
                <a:sym typeface="Rounded M+ Bold"/>
              </a:rPr>
              <a:t>参加型</a:t>
            </a:r>
          </a:p>
          <a:p>
            <a:pPr algn="ctr">
              <a:lnSpc>
                <a:spcPts val="2006"/>
              </a:lnSpc>
            </a:pPr>
            <a:r>
              <a:rPr lang="en-US" sz="1658" b="1">
                <a:solidFill>
                  <a:srgbClr val="4A452A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Rounded M+ Bold"/>
                <a:sym typeface="Rounded M+ Bold"/>
              </a:rPr>
              <a:t>クイズ</a:t>
            </a:r>
          </a:p>
          <a:p>
            <a:pPr algn="ctr">
              <a:lnSpc>
                <a:spcPts val="2006"/>
              </a:lnSpc>
            </a:pPr>
            <a:r>
              <a:rPr lang="en-US" sz="1658" b="1">
                <a:solidFill>
                  <a:srgbClr val="4A452A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Rounded M+ Bold"/>
                <a:sym typeface="Rounded M+ Bold"/>
              </a:rPr>
              <a:t>脳トレ</a:t>
            </a:r>
          </a:p>
        </p:txBody>
      </p:sp>
      <p:sp>
        <p:nvSpPr>
          <p:cNvPr id="113" name="TextBox 69">
            <a:extLst>
              <a:ext uri="{FF2B5EF4-FFF2-40B4-BE49-F238E27FC236}">
                <a16:creationId xmlns:a16="http://schemas.microsoft.com/office/drawing/2014/main" id="{4C8B1E12-8032-D7E5-1877-5BE1DE81C07B}"/>
              </a:ext>
            </a:extLst>
          </p:cNvPr>
          <p:cNvSpPr txBox="1"/>
          <p:nvPr/>
        </p:nvSpPr>
        <p:spPr>
          <a:xfrm>
            <a:off x="1680818" y="9109689"/>
            <a:ext cx="3934644" cy="2282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06"/>
              </a:lnSpc>
            </a:pPr>
            <a:r>
              <a:rPr lang="en-US" sz="1658" b="1" dirty="0">
                <a:solidFill>
                  <a:srgbClr val="4A452A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Rounded M+ Bold"/>
                <a:sym typeface="Rounded M+ Bold"/>
              </a:rPr>
              <a:t>■</a:t>
            </a:r>
            <a:r>
              <a:rPr lang="en-US" sz="1658" b="1" dirty="0" err="1">
                <a:solidFill>
                  <a:srgbClr val="4A452A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Rounded M+ Bold"/>
                <a:sym typeface="Rounded M+ Bold"/>
              </a:rPr>
              <a:t>リポーターがクイズを出題</a:t>
            </a:r>
            <a:r>
              <a:rPr lang="en-US" sz="1658" b="1" dirty="0">
                <a:solidFill>
                  <a:srgbClr val="4A452A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Rounded M+ Bold"/>
                <a:sym typeface="Rounded M+ Bold"/>
              </a:rPr>
              <a:t>！</a:t>
            </a:r>
          </a:p>
        </p:txBody>
      </p: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DFBCBDD8-6A70-8F03-92F6-D39ADC538845}"/>
              </a:ext>
            </a:extLst>
          </p:cNvPr>
          <p:cNvSpPr txBox="1"/>
          <p:nvPr/>
        </p:nvSpPr>
        <p:spPr>
          <a:xfrm>
            <a:off x="9652000" y="41801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70</Words>
  <Application>Microsoft Office PowerPoint</Application>
  <PresentationFormat>ユーザー設定</PresentationFormat>
  <Paragraphs>32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HG丸ｺﾞｼｯｸM-PRO</vt:lpstr>
      <vt:lpstr>Arial</vt:lpstr>
      <vt:lpstr>Calibri</vt:lpstr>
      <vt:lpstr>Noto Sans JP Bold</vt:lpstr>
      <vt:lpstr>Noto Sans JP</vt:lpstr>
      <vt:lpstr>Office Theme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【チラシ】DK維新ふるさと館</dc:title>
  <cp:lastModifiedBy>ちあき おおすみ</cp:lastModifiedBy>
  <cp:revision>3</cp:revision>
  <dcterms:created xsi:type="dcterms:W3CDTF">2006-08-16T00:00:00Z</dcterms:created>
  <dcterms:modified xsi:type="dcterms:W3CDTF">2026-10-01T03:05:11Z</dcterms:modified>
  <dc:identifier>DAHSgsH3XHI</dc:identifier>
</cp:coreProperties>
</file>