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8E2F"/>
    <a:srgbClr val="5A471C"/>
    <a:srgbClr val="A68334"/>
    <a:srgbClr val="DAB268"/>
    <a:srgbClr val="FFCC9F"/>
    <a:srgbClr val="DBC2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244" autoAdjust="0"/>
    <p:restoredTop sz="94660"/>
  </p:normalViewPr>
  <p:slideViewPr>
    <p:cSldViewPr snapToGrid="0">
      <p:cViewPr>
        <p:scale>
          <a:sx n="65" d="100"/>
          <a:sy n="65" d="100"/>
        </p:scale>
        <p:origin x="86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45F75-79E3-4889-B152-F2361ADBB89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35B-1DA4-42F4-B11D-5D5964805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1914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45F75-79E3-4889-B152-F2361ADBB89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35B-1DA4-42F4-B11D-5D5964805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1051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45F75-79E3-4889-B152-F2361ADBB89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35B-1DA4-42F4-B11D-5D5964805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765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45F75-79E3-4889-B152-F2361ADBB89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35B-1DA4-42F4-B11D-5D5964805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1606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45F75-79E3-4889-B152-F2361ADBB89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35B-1DA4-42F4-B11D-5D5964805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3820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45F75-79E3-4889-B152-F2361ADBB89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35B-1DA4-42F4-B11D-5D5964805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374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45F75-79E3-4889-B152-F2361ADBB89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35B-1DA4-42F4-B11D-5D5964805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807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45F75-79E3-4889-B152-F2361ADBB89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35B-1DA4-42F4-B11D-5D5964805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040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45F75-79E3-4889-B152-F2361ADBB89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35B-1DA4-42F4-B11D-5D5964805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7780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45F75-79E3-4889-B152-F2361ADBB89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35B-1DA4-42F4-B11D-5D5964805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4274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45F75-79E3-4889-B152-F2361ADBB89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4435B-1DA4-42F4-B11D-5D5964805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5382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645F75-79E3-4889-B152-F2361ADBB892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C4435B-1DA4-42F4-B11D-5D5964805C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0781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D13C3959-22AA-10F8-FD43-FE008FA4D7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4"/>
          <a:stretch>
            <a:fillRect/>
          </a:stretch>
        </p:blipFill>
        <p:spPr>
          <a:xfrm>
            <a:off x="-450554" y="-71718"/>
            <a:ext cx="7767099" cy="10440080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C17329C6-8237-B1DC-56AD-DFABC99DA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86"/>
          <a:stretch>
            <a:fillRect/>
          </a:stretch>
        </p:blipFill>
        <p:spPr>
          <a:xfrm rot="1328644">
            <a:off x="-1027135" y="241645"/>
            <a:ext cx="7610812" cy="6822916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306E9D02-3927-CA1A-1CB5-86782CE0E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86"/>
          <a:stretch>
            <a:fillRect/>
          </a:stretch>
        </p:blipFill>
        <p:spPr>
          <a:xfrm rot="159643">
            <a:off x="-120841" y="4244209"/>
            <a:ext cx="6914621" cy="6198797"/>
          </a:xfrm>
          <a:prstGeom prst="rect">
            <a:avLst/>
          </a:prstGeom>
        </p:spPr>
      </p:pic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7FDAD948-3001-A1E1-D60D-2C843A4D7E2F}"/>
              </a:ext>
            </a:extLst>
          </p:cNvPr>
          <p:cNvSpPr/>
          <p:nvPr/>
        </p:nvSpPr>
        <p:spPr>
          <a:xfrm>
            <a:off x="563533" y="8753056"/>
            <a:ext cx="5811338" cy="8750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BF4C61E-A49E-422D-B08C-22029C832BDB}"/>
              </a:ext>
            </a:extLst>
          </p:cNvPr>
          <p:cNvSpPr txBox="1"/>
          <p:nvPr/>
        </p:nvSpPr>
        <p:spPr>
          <a:xfrm>
            <a:off x="1724775" y="8929666"/>
            <a:ext cx="4948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1" dirty="0">
                <a:effectLst>
                  <a:glow rad="152400">
                    <a:schemeClr val="bg1"/>
                  </a:glow>
                </a:effectLst>
              </a:rPr>
              <a:t>10</a:t>
            </a:r>
            <a:r>
              <a:rPr kumimoji="1" lang="ja-JP" altLang="en-US" sz="3200" b="1" dirty="0">
                <a:effectLst>
                  <a:glow rad="152400">
                    <a:schemeClr val="bg1"/>
                  </a:glow>
                </a:effectLst>
              </a:rPr>
              <a:t>月</a:t>
            </a:r>
            <a:r>
              <a:rPr kumimoji="1" lang="en-US" altLang="ja-JP" sz="3200" b="1">
                <a:effectLst>
                  <a:glow rad="152400">
                    <a:schemeClr val="bg1"/>
                  </a:glow>
                </a:effectLst>
              </a:rPr>
              <a:t>18</a:t>
            </a:r>
            <a:r>
              <a:rPr kumimoji="1" lang="ja-JP" altLang="en-US" sz="3200" b="1">
                <a:effectLst>
                  <a:glow rad="152400">
                    <a:schemeClr val="bg1"/>
                  </a:glow>
                </a:effectLst>
              </a:rPr>
              <a:t>日 </a:t>
            </a:r>
            <a:r>
              <a:rPr kumimoji="1" lang="en-US" altLang="ja-JP" sz="3200" b="1" dirty="0">
                <a:effectLst>
                  <a:glow rad="152400">
                    <a:schemeClr val="bg1"/>
                  </a:glow>
                </a:effectLst>
              </a:rPr>
              <a:t>(</a:t>
            </a:r>
            <a:r>
              <a:rPr kumimoji="1" lang="ja-JP" altLang="en-US" sz="3200" b="1" dirty="0">
                <a:effectLst>
                  <a:glow rad="152400">
                    <a:schemeClr val="bg1"/>
                  </a:glow>
                </a:effectLst>
              </a:rPr>
              <a:t>日</a:t>
            </a:r>
            <a:r>
              <a:rPr kumimoji="1" lang="en-US" altLang="ja-JP" sz="3200" b="1" dirty="0">
                <a:effectLst>
                  <a:glow rad="152400">
                    <a:schemeClr val="bg1"/>
                  </a:glow>
                </a:effectLst>
              </a:rPr>
              <a:t>)  14</a:t>
            </a:r>
            <a:r>
              <a:rPr kumimoji="1" lang="ja-JP" altLang="en-US" sz="3200" b="1" dirty="0">
                <a:effectLst>
                  <a:glow rad="152400">
                    <a:schemeClr val="bg1"/>
                  </a:glow>
                </a:effectLst>
              </a:rPr>
              <a:t>時～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4FE4E9F-84CF-867C-61AF-E3A0FB052A76}"/>
              </a:ext>
            </a:extLst>
          </p:cNvPr>
          <p:cNvSpPr txBox="1"/>
          <p:nvPr/>
        </p:nvSpPr>
        <p:spPr>
          <a:xfrm>
            <a:off x="-1014410" y="8991222"/>
            <a:ext cx="4948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/>
              <a:t>開催日時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9D4282C-F442-C435-BE2C-B3E9C1776386}"/>
              </a:ext>
            </a:extLst>
          </p:cNvPr>
          <p:cNvSpPr txBox="1"/>
          <p:nvPr/>
        </p:nvSpPr>
        <p:spPr>
          <a:xfrm>
            <a:off x="784203" y="4925560"/>
            <a:ext cx="52895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ja-JP" altLang="ja-JP" sz="3200" b="1" kern="100" spc="-300" dirty="0">
                <a:effectLst>
                  <a:glow rad="215900">
                    <a:schemeClr val="bg1">
                      <a:alpha val="89000"/>
                    </a:schemeClr>
                  </a:glow>
                </a:effectLst>
                <a:latin typeface="Century" panose="02040604050505020304" pitchFamily="18" charset="0"/>
                <a:ea typeface="HGS行書体" panose="03000600000000000000" pitchFamily="66" charset="-128"/>
                <a:cs typeface="Times New Roman" panose="02020603050405020304" pitchFamily="18" charset="0"/>
              </a:rPr>
              <a:t>津軽三味線奏者</a:t>
            </a:r>
            <a:r>
              <a:rPr lang="en-US" altLang="ja-JP" sz="3200" b="1" kern="100" spc="-300" dirty="0">
                <a:effectLst>
                  <a:glow rad="215900">
                    <a:schemeClr val="bg1">
                      <a:alpha val="89000"/>
                    </a:schemeClr>
                  </a:glow>
                </a:effectLst>
                <a:latin typeface="Century" panose="02040604050505020304" pitchFamily="18" charset="0"/>
                <a:ea typeface="HGS行書体" panose="03000600000000000000" pitchFamily="66" charset="-128"/>
                <a:cs typeface="Times New Roman" panose="02020603050405020304" pitchFamily="18" charset="0"/>
              </a:rPr>
              <a:t> </a:t>
            </a:r>
            <a:r>
              <a:rPr lang="ja-JP" altLang="en-US" sz="3600" kern="100" spc="-300" dirty="0">
                <a:effectLst>
                  <a:glow rad="215900">
                    <a:schemeClr val="bg1">
                      <a:alpha val="89000"/>
                    </a:schemeClr>
                  </a:glow>
                </a:effectLst>
                <a:latin typeface="Century" panose="02040604050505020304" pitchFamily="18" charset="0"/>
                <a:ea typeface="HGS行書体" panose="03000600000000000000" pitchFamily="66" charset="-128"/>
                <a:cs typeface="Times New Roman" panose="02020603050405020304" pitchFamily="18" charset="0"/>
              </a:rPr>
              <a:t>兼山  春樹</a:t>
            </a:r>
            <a:endParaRPr lang="ja-JP" altLang="ja-JP" sz="3600" kern="100" spc="-300" dirty="0">
              <a:effectLst>
                <a:glow rad="215900">
                  <a:schemeClr val="bg1">
                    <a:alpha val="89000"/>
                  </a:schemeClr>
                </a:glow>
              </a:effectLst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20" name="object 6">
            <a:extLst>
              <a:ext uri="{FF2B5EF4-FFF2-40B4-BE49-F238E27FC236}">
                <a16:creationId xmlns:a16="http://schemas.microsoft.com/office/drawing/2014/main" id="{71A9DB6E-76AC-91D3-B51C-5550BF6641A1}"/>
              </a:ext>
            </a:extLst>
          </p:cNvPr>
          <p:cNvSpPr txBox="1"/>
          <p:nvPr/>
        </p:nvSpPr>
        <p:spPr>
          <a:xfrm>
            <a:off x="612693" y="5950534"/>
            <a:ext cx="5730934" cy="2662908"/>
          </a:xfrm>
          <a:prstGeom prst="rect">
            <a:avLst/>
          </a:prstGeom>
          <a:ln w="12700">
            <a:noFill/>
          </a:ln>
        </p:spPr>
        <p:txBody>
          <a:bodyPr vert="horz" wrap="square" lIns="0" tIns="15875" rIns="0" bIns="0" rtlCol="0">
            <a:spAutoFit/>
          </a:bodyPr>
          <a:lstStyle/>
          <a:p>
            <a:r>
              <a:rPr lang="ja-JP" altLang="en-US" b="1" dirty="0">
                <a:effectLst>
                  <a:glow rad="114300">
                    <a:schemeClr val="bg1">
                      <a:alpha val="89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「プロフィール」</a:t>
            </a:r>
            <a:endParaRPr lang="ja-JP" altLang="en-US" sz="1000" b="1" dirty="0">
              <a:effectLst>
                <a:glow rad="114300">
                  <a:schemeClr val="bg1">
                    <a:alpha val="40000"/>
                  </a:schemeClr>
                </a:glow>
              </a:effectLst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sz="140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大学津軽三味線サークルで、津軽三味線を始める。</a:t>
            </a:r>
          </a:p>
          <a:p>
            <a:r>
              <a:rPr lang="ja-JP" altLang="en-US" sz="140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・全国大会個人アマチュア部門で優勝。団体部門では全国</a:t>
            </a:r>
            <a:r>
              <a:rPr lang="en-US" altLang="ja-JP" sz="140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3</a:t>
            </a:r>
            <a:r>
              <a:rPr lang="ja-JP" altLang="en-US" sz="140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位</a:t>
            </a:r>
          </a:p>
          <a:p>
            <a:r>
              <a:rPr lang="ja-JP" altLang="en-US" sz="140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　となる。</a:t>
            </a:r>
          </a:p>
          <a:p>
            <a:r>
              <a:rPr lang="ja-JP" altLang="en-US" sz="140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・細川たかし演歌歌手の伴奏として</a:t>
            </a:r>
            <a:r>
              <a:rPr lang="en-US" altLang="ja-JP" sz="140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NHK</a:t>
            </a:r>
            <a:r>
              <a:rPr lang="ja-JP" altLang="en-US" sz="140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テレビ出演。</a:t>
            </a:r>
          </a:p>
          <a:p>
            <a:r>
              <a:rPr lang="ja-JP" altLang="en-US" sz="140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・他のバンドと取組みや単独で、色々演奏の機会で活躍中</a:t>
            </a:r>
          </a:p>
          <a:p>
            <a:endParaRPr lang="en-US" altLang="ja-JP" sz="1050" dirty="0">
              <a:effectLst>
                <a:glow rad="114300">
                  <a:schemeClr val="bg1">
                    <a:alpha val="40000"/>
                  </a:schemeClr>
                </a:glow>
              </a:effectLst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lang="ja-JP" altLang="en-US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受賞歴～</a:t>
            </a:r>
          </a:p>
          <a:p>
            <a:r>
              <a:rPr lang="ja-JP" altLang="en-US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・第</a:t>
            </a:r>
            <a:r>
              <a:rPr lang="en-US" altLang="ja-JP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22</a:t>
            </a:r>
            <a:r>
              <a:rPr lang="ja-JP" altLang="en-US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回全国津軽三味線コンクール大阪大会初心者部門</a:t>
            </a:r>
            <a:r>
              <a:rPr lang="en-US" altLang="ja-JP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3</a:t>
            </a:r>
            <a:r>
              <a:rPr lang="ja-JP" altLang="en-US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位</a:t>
            </a:r>
          </a:p>
          <a:p>
            <a:r>
              <a:rPr lang="ja-JP" altLang="en-US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　団体</a:t>
            </a:r>
            <a:r>
              <a:rPr lang="en-US" altLang="ja-JP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A</a:t>
            </a:r>
            <a:r>
              <a:rPr lang="ja-JP" altLang="en-US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部門</a:t>
            </a:r>
            <a:r>
              <a:rPr lang="en-US" altLang="ja-JP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3</a:t>
            </a:r>
            <a:r>
              <a:rPr lang="ja-JP" altLang="en-US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位</a:t>
            </a:r>
          </a:p>
          <a:p>
            <a:r>
              <a:rPr lang="ja-JP" altLang="en-US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・第</a:t>
            </a:r>
            <a:r>
              <a:rPr lang="en-US" altLang="ja-JP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4</a:t>
            </a:r>
            <a:r>
              <a:rPr lang="ja-JP" altLang="en-US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回津軽三味線全国大会初心者</a:t>
            </a:r>
            <a:r>
              <a:rPr lang="en-US" altLang="ja-JP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A</a:t>
            </a:r>
            <a:r>
              <a:rPr lang="ja-JP" altLang="en-US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の部門　優勝</a:t>
            </a:r>
          </a:p>
          <a:p>
            <a:r>
              <a:rPr lang="ja-JP" altLang="en-US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・第</a:t>
            </a:r>
            <a:r>
              <a:rPr lang="en-US" altLang="ja-JP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19</a:t>
            </a:r>
            <a:r>
              <a:rPr lang="ja-JP" altLang="en-US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回津軽三味線日本一決定戦　中級者部門　審査員特別賞</a:t>
            </a:r>
          </a:p>
          <a:p>
            <a:r>
              <a:rPr lang="ja-JP" altLang="en-US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・慶應義塾大学</a:t>
            </a:r>
            <a:r>
              <a:rPr lang="en-US" altLang="ja-JP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ALC</a:t>
            </a:r>
            <a:r>
              <a:rPr lang="ja-JP" altLang="en-US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オープニングセレモニー学生パフォーマンス</a:t>
            </a:r>
          </a:p>
          <a:p>
            <a:r>
              <a:rPr lang="ja-JP" altLang="en-US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・新</a:t>
            </a:r>
            <a:r>
              <a:rPr lang="en-US" altLang="ja-JP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BS</a:t>
            </a:r>
            <a:r>
              <a:rPr lang="ja-JP" altLang="en-US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日本のうた細川たかし芸道</a:t>
            </a:r>
            <a:r>
              <a:rPr lang="en-US" altLang="ja-JP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50</a:t>
            </a:r>
            <a:r>
              <a:rPr lang="ja-JP" altLang="en-US" sz="1050" dirty="0">
                <a:effectLst>
                  <a:glow rad="114300">
                    <a:schemeClr val="bg1">
                      <a:alpha val="40000"/>
                    </a:schemeClr>
                  </a:glow>
                </a:effectLst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年！　ヒット曲満載の記念スペシャル　出演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9FEA4A3-9DAF-38FA-8ACA-67B95A70AF9F}"/>
              </a:ext>
            </a:extLst>
          </p:cNvPr>
          <p:cNvSpPr/>
          <p:nvPr/>
        </p:nvSpPr>
        <p:spPr>
          <a:xfrm rot="635083">
            <a:off x="346626" y="337565"/>
            <a:ext cx="2561570" cy="3466748"/>
          </a:xfrm>
          <a:prstGeom prst="rect">
            <a:avLst/>
          </a:prstGeom>
          <a:solidFill>
            <a:srgbClr val="C38E2F">
              <a:alpha val="8588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02736FD-D6B6-58BE-1BB9-7748F632FD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4435">
            <a:off x="514135" y="522111"/>
            <a:ext cx="2561570" cy="344149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89784D7-3CC0-E3D4-ACB0-5BD11D5D5D60}"/>
              </a:ext>
            </a:extLst>
          </p:cNvPr>
          <p:cNvSpPr txBox="1"/>
          <p:nvPr/>
        </p:nvSpPr>
        <p:spPr>
          <a:xfrm>
            <a:off x="156575" y="3840939"/>
            <a:ext cx="644011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ja-JP" altLang="en-US" sz="4800" b="1" spc="300" dirty="0">
                <a:effectLst>
                  <a:glow rad="241300">
                    <a:schemeClr val="bg1">
                      <a:alpha val="90000"/>
                    </a:schemeClr>
                  </a:glow>
                </a:effectLst>
                <a:latin typeface="ＭＳ Ｐゴシック" panose="020B0600070205080204" pitchFamily="50" charset="-128"/>
                <a:ea typeface="HGP行書体" panose="03000600000000000000" pitchFamily="66" charset="-128"/>
                <a:cs typeface="ＭＳ Ｐゴシック" panose="020B0600070205080204" pitchFamily="50" charset="-128"/>
              </a:rPr>
              <a:t>オンラインコンサート</a:t>
            </a:r>
            <a:endParaRPr lang="ja-JP" altLang="ja-JP" sz="4800" b="1" spc="300" dirty="0">
              <a:effectLst>
                <a:glow rad="241300">
                  <a:schemeClr val="bg1">
                    <a:alpha val="90000"/>
                  </a:schemeClr>
                </a:glo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ACFAF69-E8C4-05E0-0612-6742C9284DA7}"/>
              </a:ext>
            </a:extLst>
          </p:cNvPr>
          <p:cNvSpPr/>
          <p:nvPr/>
        </p:nvSpPr>
        <p:spPr>
          <a:xfrm rot="21071157">
            <a:off x="4021471" y="1302854"/>
            <a:ext cx="2561570" cy="1784174"/>
          </a:xfrm>
          <a:prstGeom prst="rect">
            <a:avLst/>
          </a:prstGeom>
          <a:solidFill>
            <a:srgbClr val="C38E2F">
              <a:alpha val="8588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8DABA2F-F869-9E52-6992-C4098CB30F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4" t="5273" r="10274" b="9672"/>
          <a:stretch>
            <a:fillRect/>
          </a:stretch>
        </p:blipFill>
        <p:spPr>
          <a:xfrm>
            <a:off x="3474412" y="1524095"/>
            <a:ext cx="2896711" cy="17855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5B10EB3-2A45-30E0-C2D9-CAE9D3EF87F3}"/>
              </a:ext>
            </a:extLst>
          </p:cNvPr>
          <p:cNvSpPr txBox="1"/>
          <p:nvPr/>
        </p:nvSpPr>
        <p:spPr>
          <a:xfrm>
            <a:off x="156575" y="2741344"/>
            <a:ext cx="64401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ja-JP" altLang="ja-JP" sz="8000" kern="800" spc="-850" dirty="0">
                <a:effectLst>
                  <a:glow rad="152400">
                    <a:schemeClr val="bg1">
                      <a:alpha val="90000"/>
                    </a:schemeClr>
                  </a:glow>
                </a:effectLst>
                <a:latin typeface="ＭＳ Ｐゴシック" panose="020B0600070205080204" pitchFamily="50" charset="-128"/>
                <a:ea typeface="HGP行書体" panose="03000600000000000000" pitchFamily="66" charset="-128"/>
                <a:cs typeface="ＭＳ Ｐゴシック" panose="020B0600070205080204" pitchFamily="50" charset="-128"/>
              </a:rPr>
              <a:t>津軽三味線</a:t>
            </a:r>
            <a:endParaRPr lang="ja-JP" altLang="ja-JP" sz="8000" kern="800" spc="-850" dirty="0">
              <a:effectLst>
                <a:glow rad="152400">
                  <a:schemeClr val="bg1">
                    <a:alpha val="90000"/>
                  </a:schemeClr>
                </a:glow>
              </a:effectLst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5428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242</TotalTime>
  <Words>153</Words>
  <Application>Microsoft Office PowerPoint</Application>
  <PresentationFormat>A4 210 x 297 mm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UD デジタル 教科書体 NP-R</vt:lpstr>
      <vt:lpstr>Aptos</vt:lpstr>
      <vt:lpstr>Aptos Display</vt:lpstr>
      <vt:lpstr>Arial</vt:lpstr>
      <vt:lpstr>Century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ちあき おおすみ</dc:creator>
  <cp:lastModifiedBy>齋藤 芙美</cp:lastModifiedBy>
  <cp:revision>15</cp:revision>
  <dcterms:created xsi:type="dcterms:W3CDTF">2026-03-30T22:27:35Z</dcterms:created>
  <dcterms:modified xsi:type="dcterms:W3CDTF">2026-10-05T04:37:05Z</dcterms:modified>
</cp:coreProperties>
</file>