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HG丸ｺﾞｼｯｸM-PRO" panose="020F0600000000000000" pitchFamily="50" charset="-128"/>
      <p:regular r:id="rId3"/>
    </p:embeddedFont>
    <p:embeddedFont>
      <p:font typeface="Noto Sans JP" panose="020B0200000000000000" pitchFamily="50" charset="-128"/>
      <p:regular r:id="rId4"/>
      <p:bold r:id="rId5"/>
    </p:embeddedFont>
    <p:embeddedFont>
      <p:font typeface="Noto Sans JP Bold" panose="020B0200000000000000" pitchFamily="50" charset="-128"/>
      <p:regular r:id="rId6"/>
      <p:bold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1698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950" y="-1"/>
            <a:ext cx="7787933" cy="10693401"/>
          </a:xfrm>
          <a:custGeom>
            <a:avLst/>
            <a:gdLst/>
            <a:ahLst/>
            <a:cxnLst/>
            <a:rect l="l" t="t" r="r" b="b"/>
            <a:pathLst>
              <a:path w="7794533" h="11017008">
                <a:moveTo>
                  <a:pt x="0" y="0"/>
                </a:moveTo>
                <a:lnTo>
                  <a:pt x="7794533" y="0"/>
                </a:lnTo>
                <a:lnTo>
                  <a:pt x="7794533" y="11017008"/>
                </a:lnTo>
                <a:lnTo>
                  <a:pt x="0" y="1101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Freeform 3"/>
          <p:cNvSpPr/>
          <p:nvPr/>
        </p:nvSpPr>
        <p:spPr>
          <a:xfrm>
            <a:off x="-168276" y="-25087"/>
            <a:ext cx="7893050" cy="5599143"/>
          </a:xfrm>
          <a:custGeom>
            <a:avLst/>
            <a:gdLst/>
            <a:ahLst/>
            <a:cxnLst/>
            <a:rect l="l" t="t" r="r" b="b"/>
            <a:pathLst>
              <a:path w="7565432" h="5271464">
                <a:moveTo>
                  <a:pt x="0" y="0"/>
                </a:moveTo>
                <a:lnTo>
                  <a:pt x="7565432" y="0"/>
                </a:lnTo>
                <a:lnTo>
                  <a:pt x="7565432" y="5271464"/>
                </a:lnTo>
                <a:lnTo>
                  <a:pt x="0" y="5271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0" r="-2223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Freeform 4"/>
          <p:cNvSpPr/>
          <p:nvPr/>
        </p:nvSpPr>
        <p:spPr>
          <a:xfrm rot="5400000">
            <a:off x="1172003" y="-894070"/>
            <a:ext cx="5228026" cy="7253514"/>
          </a:xfrm>
          <a:custGeom>
            <a:avLst/>
            <a:gdLst/>
            <a:ahLst/>
            <a:cxnLst/>
            <a:rect l="l" t="t" r="r" b="b"/>
            <a:pathLst>
              <a:path w="4864794" h="7253514">
                <a:moveTo>
                  <a:pt x="0" y="0"/>
                </a:moveTo>
                <a:lnTo>
                  <a:pt x="4864794" y="0"/>
                </a:lnTo>
                <a:lnTo>
                  <a:pt x="4864794" y="7253513"/>
                </a:lnTo>
                <a:lnTo>
                  <a:pt x="0" y="7253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76" t="-1662" r="-114551" b="-2030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5" name="Freeform 5"/>
          <p:cNvSpPr/>
          <p:nvPr/>
        </p:nvSpPr>
        <p:spPr>
          <a:xfrm>
            <a:off x="-235314" y="4211082"/>
            <a:ext cx="8128364" cy="3253278"/>
          </a:xfrm>
          <a:custGeom>
            <a:avLst/>
            <a:gdLst/>
            <a:ahLst/>
            <a:cxnLst/>
            <a:rect l="l" t="t" r="r" b="b"/>
            <a:pathLst>
              <a:path w="7961055" h="3088284">
                <a:moveTo>
                  <a:pt x="0" y="0"/>
                </a:moveTo>
                <a:lnTo>
                  <a:pt x="7961055" y="0"/>
                </a:lnTo>
                <a:lnTo>
                  <a:pt x="7961055" y="3088285"/>
                </a:lnTo>
                <a:lnTo>
                  <a:pt x="0" y="308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0110" r="-311608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>
            <a:off x="3187580" y="279025"/>
            <a:ext cx="1184840" cy="180957"/>
          </a:xfrm>
          <a:custGeom>
            <a:avLst/>
            <a:gdLst/>
            <a:ahLst/>
            <a:cxnLst/>
            <a:rect l="l" t="t" r="r" b="b"/>
            <a:pathLst>
              <a:path w="1184840" h="180957">
                <a:moveTo>
                  <a:pt x="0" y="0"/>
                </a:moveTo>
                <a:lnTo>
                  <a:pt x="1184840" y="0"/>
                </a:lnTo>
                <a:lnTo>
                  <a:pt x="1184840" y="180957"/>
                </a:lnTo>
                <a:lnTo>
                  <a:pt x="0" y="1809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762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8" name="Group 28"/>
          <p:cNvGrpSpPr/>
          <p:nvPr/>
        </p:nvGrpSpPr>
        <p:grpSpPr>
          <a:xfrm>
            <a:off x="369724" y="5729519"/>
            <a:ext cx="6721343" cy="3158706"/>
            <a:chOff x="0" y="0"/>
            <a:chExt cx="1881857" cy="81978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881857" cy="819782"/>
            </a:xfrm>
            <a:custGeom>
              <a:avLst/>
              <a:gdLst/>
              <a:ahLst/>
              <a:cxnLst/>
              <a:rect l="l" t="t" r="r" b="b"/>
              <a:pathLst>
                <a:path w="1881857" h="810207">
                  <a:moveTo>
                    <a:pt x="9899" y="0"/>
                  </a:moveTo>
                  <a:lnTo>
                    <a:pt x="1871959" y="0"/>
                  </a:lnTo>
                  <a:cubicBezTo>
                    <a:pt x="1877426" y="0"/>
                    <a:pt x="1881857" y="4432"/>
                    <a:pt x="1881857" y="9899"/>
                  </a:cubicBezTo>
                  <a:lnTo>
                    <a:pt x="1881857" y="800309"/>
                  </a:lnTo>
                  <a:cubicBezTo>
                    <a:pt x="1881857" y="802934"/>
                    <a:pt x="1880814" y="805452"/>
                    <a:pt x="1878958" y="807308"/>
                  </a:cubicBezTo>
                  <a:cubicBezTo>
                    <a:pt x="1877102" y="809164"/>
                    <a:pt x="1874584" y="810207"/>
                    <a:pt x="1871959" y="810207"/>
                  </a:cubicBezTo>
                  <a:lnTo>
                    <a:pt x="9899" y="810207"/>
                  </a:lnTo>
                  <a:cubicBezTo>
                    <a:pt x="7273" y="810207"/>
                    <a:pt x="4756" y="809164"/>
                    <a:pt x="2899" y="807308"/>
                  </a:cubicBezTo>
                  <a:cubicBezTo>
                    <a:pt x="1043" y="805452"/>
                    <a:pt x="0" y="802934"/>
                    <a:pt x="0" y="800309"/>
                  </a:cubicBezTo>
                  <a:lnTo>
                    <a:pt x="0" y="9899"/>
                  </a:lnTo>
                  <a:cubicBezTo>
                    <a:pt x="0" y="4432"/>
                    <a:pt x="4432" y="0"/>
                    <a:pt x="9899" y="0"/>
                  </a:cubicBezTo>
                  <a:close/>
                </a:path>
              </a:pathLst>
            </a:custGeom>
            <a:solidFill>
              <a:srgbClr val="F1E8C0">
                <a:alpha val="71765"/>
              </a:srgbClr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9525"/>
              <a:ext cx="1881857" cy="800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769498" y="7460675"/>
            <a:ext cx="2808321" cy="24573"/>
          </a:xfrm>
          <a:custGeom>
            <a:avLst/>
            <a:gdLst/>
            <a:ahLst/>
            <a:cxnLst/>
            <a:rect l="l" t="t" r="r" b="b"/>
            <a:pathLst>
              <a:path w="2808321" h="24573">
                <a:moveTo>
                  <a:pt x="0" y="0"/>
                </a:moveTo>
                <a:lnTo>
                  <a:pt x="2808321" y="0"/>
                </a:lnTo>
                <a:lnTo>
                  <a:pt x="2808321" y="24573"/>
                </a:lnTo>
                <a:lnTo>
                  <a:pt x="0" y="245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2000"/>
          </a:p>
        </p:txBody>
      </p:sp>
      <p:grpSp>
        <p:nvGrpSpPr>
          <p:cNvPr id="32" name="Group 32"/>
          <p:cNvGrpSpPr/>
          <p:nvPr/>
        </p:nvGrpSpPr>
        <p:grpSpPr>
          <a:xfrm>
            <a:off x="534096" y="5579602"/>
            <a:ext cx="3445594" cy="361117"/>
            <a:chOff x="0" y="0"/>
            <a:chExt cx="964706" cy="10110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64706" cy="101106"/>
            </a:xfrm>
            <a:custGeom>
              <a:avLst/>
              <a:gdLst/>
              <a:ahLst/>
              <a:cxnLst/>
              <a:rect l="l" t="t" r="r" b="b"/>
              <a:pathLst>
                <a:path w="964706" h="101106">
                  <a:moveTo>
                    <a:pt x="33352" y="0"/>
                  </a:moveTo>
                  <a:lnTo>
                    <a:pt x="931353" y="0"/>
                  </a:lnTo>
                  <a:cubicBezTo>
                    <a:pt x="940199" y="0"/>
                    <a:pt x="948682" y="3514"/>
                    <a:pt x="954937" y="9769"/>
                  </a:cubicBezTo>
                  <a:cubicBezTo>
                    <a:pt x="961192" y="16024"/>
                    <a:pt x="964706" y="24507"/>
                    <a:pt x="964706" y="33352"/>
                  </a:cubicBezTo>
                  <a:lnTo>
                    <a:pt x="964706" y="67754"/>
                  </a:lnTo>
                  <a:cubicBezTo>
                    <a:pt x="964706" y="76600"/>
                    <a:pt x="961192" y="85083"/>
                    <a:pt x="954937" y="91338"/>
                  </a:cubicBezTo>
                  <a:cubicBezTo>
                    <a:pt x="948682" y="97592"/>
                    <a:pt x="940199" y="101106"/>
                    <a:pt x="931353" y="101106"/>
                  </a:cubicBezTo>
                  <a:lnTo>
                    <a:pt x="33352" y="101106"/>
                  </a:lnTo>
                  <a:cubicBezTo>
                    <a:pt x="24507" y="101106"/>
                    <a:pt x="16024" y="97592"/>
                    <a:pt x="9769" y="91338"/>
                  </a:cubicBezTo>
                  <a:cubicBezTo>
                    <a:pt x="3514" y="85083"/>
                    <a:pt x="0" y="76600"/>
                    <a:pt x="0" y="67754"/>
                  </a:cubicBezTo>
                  <a:lnTo>
                    <a:pt x="0" y="33352"/>
                  </a:lnTo>
                  <a:cubicBezTo>
                    <a:pt x="0" y="24507"/>
                    <a:pt x="3514" y="16024"/>
                    <a:pt x="9769" y="9769"/>
                  </a:cubicBezTo>
                  <a:cubicBezTo>
                    <a:pt x="16024" y="3514"/>
                    <a:pt x="24507" y="0"/>
                    <a:pt x="333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2706">
                    <a:alpha val="100000"/>
                  </a:srgbClr>
                </a:gs>
                <a:gs pos="50000">
                  <a:srgbClr val="E13412">
                    <a:alpha val="100000"/>
                  </a:srgbClr>
                </a:gs>
                <a:gs pos="100000">
                  <a:srgbClr val="FFF2BB">
                    <a:alpha val="100000"/>
                  </a:srgbClr>
                </a:gs>
              </a:gsLst>
              <a:lin ang="5400000"/>
            </a:gradFill>
            <a:ln w="19050" cap="sq">
              <a:solidFill>
                <a:srgbClr val="EDC252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964706" cy="110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34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659801" y="6083594"/>
            <a:ext cx="3261089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8"/>
              </a:lnSpc>
            </a:pPr>
            <a:r>
              <a:rPr lang="en-US" sz="1400" b="1" spc="103" dirty="0" err="1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参加型</a:t>
            </a:r>
            <a:r>
              <a:rPr lang="en-US" sz="1400" b="1" spc="103" dirty="0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 </a:t>
            </a:r>
            <a:r>
              <a:rPr lang="en-US" sz="1400" b="1" spc="103" dirty="0" err="1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生中継</a:t>
            </a:r>
            <a:r>
              <a:rPr lang="en-US" sz="1400" b="1" spc="103" dirty="0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 </a:t>
            </a:r>
            <a:r>
              <a:rPr lang="en-US" sz="1400" b="1" spc="103" dirty="0" err="1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高画質映像</a:t>
            </a:r>
            <a:r>
              <a:rPr lang="en-US" sz="1400" b="1" spc="103" dirty="0">
                <a:solidFill>
                  <a:srgbClr val="007673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 </a:t>
            </a:r>
            <a:r>
              <a:rPr lang="en-US" sz="1400" spc="103" dirty="0" err="1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にこだわり</a:t>
            </a:r>
            <a:endParaRPr lang="en-US" sz="1400" spc="103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algn="l">
              <a:lnSpc>
                <a:spcPts val="1668"/>
              </a:lnSpc>
            </a:pPr>
            <a:r>
              <a:rPr lang="en-US" sz="1400" spc="103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施設内で旅行気分を満喫できる</a:t>
            </a:r>
            <a:r>
              <a:rPr lang="en-US" sz="1400" b="1" spc="103" dirty="0">
                <a:solidFill>
                  <a:srgbClr val="FF4E1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60分</a:t>
            </a:r>
            <a:endParaRPr lang="en-US" sz="1400" spc="103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4058400" y="6148256"/>
            <a:ext cx="2836078" cy="996896"/>
            <a:chOff x="0" y="0"/>
            <a:chExt cx="808151" cy="28406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08151" cy="284069"/>
            </a:xfrm>
            <a:custGeom>
              <a:avLst/>
              <a:gdLst/>
              <a:ahLst/>
              <a:cxnLst/>
              <a:rect l="l" t="t" r="r" b="b"/>
              <a:pathLst>
                <a:path w="808151" h="284069">
                  <a:moveTo>
                    <a:pt x="40520" y="0"/>
                  </a:moveTo>
                  <a:lnTo>
                    <a:pt x="767631" y="0"/>
                  </a:lnTo>
                  <a:cubicBezTo>
                    <a:pt x="778378" y="0"/>
                    <a:pt x="788684" y="4269"/>
                    <a:pt x="796283" y="11868"/>
                  </a:cubicBezTo>
                  <a:cubicBezTo>
                    <a:pt x="803882" y="19467"/>
                    <a:pt x="808151" y="29774"/>
                    <a:pt x="808151" y="40520"/>
                  </a:cubicBezTo>
                  <a:lnTo>
                    <a:pt x="808151" y="243549"/>
                  </a:lnTo>
                  <a:cubicBezTo>
                    <a:pt x="808151" y="254296"/>
                    <a:pt x="803882" y="264602"/>
                    <a:pt x="796283" y="272201"/>
                  </a:cubicBezTo>
                  <a:cubicBezTo>
                    <a:pt x="788684" y="279800"/>
                    <a:pt x="778378" y="284069"/>
                    <a:pt x="767631" y="284069"/>
                  </a:cubicBezTo>
                  <a:lnTo>
                    <a:pt x="40520" y="284069"/>
                  </a:lnTo>
                  <a:cubicBezTo>
                    <a:pt x="29774" y="284069"/>
                    <a:pt x="19467" y="279800"/>
                    <a:pt x="11868" y="272201"/>
                  </a:cubicBezTo>
                  <a:cubicBezTo>
                    <a:pt x="4269" y="264602"/>
                    <a:pt x="0" y="254296"/>
                    <a:pt x="0" y="243549"/>
                  </a:cubicBezTo>
                  <a:lnTo>
                    <a:pt x="0" y="40520"/>
                  </a:lnTo>
                  <a:cubicBezTo>
                    <a:pt x="0" y="29774"/>
                    <a:pt x="4269" y="19467"/>
                    <a:pt x="11868" y="11868"/>
                  </a:cubicBezTo>
                  <a:cubicBezTo>
                    <a:pt x="19467" y="4269"/>
                    <a:pt x="29774" y="0"/>
                    <a:pt x="40520" y="0"/>
                  </a:cubicBezTo>
                  <a:close/>
                </a:path>
              </a:pathLst>
            </a:custGeom>
            <a:solidFill>
              <a:srgbClr val="FFD1B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808151" cy="293594"/>
            </a:xfrm>
            <a:prstGeom prst="rect">
              <a:avLst/>
            </a:prstGeom>
          </p:spPr>
          <p:txBody>
            <a:bodyPr lIns="49914" tIns="49914" rIns="49914" bIns="49914" rtlCol="0" anchor="ctr"/>
            <a:lstStyle/>
            <a:p>
              <a:pPr algn="ctr">
                <a:lnSpc>
                  <a:spcPts val="1234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6004601" y="6053006"/>
            <a:ext cx="802088" cy="1063571"/>
          </a:xfrm>
          <a:custGeom>
            <a:avLst/>
            <a:gdLst/>
            <a:ahLst/>
            <a:cxnLst/>
            <a:rect l="l" t="t" r="r" b="b"/>
            <a:pathLst>
              <a:path w="802088" h="1063571">
                <a:moveTo>
                  <a:pt x="0" y="0"/>
                </a:moveTo>
                <a:lnTo>
                  <a:pt x="802089" y="0"/>
                </a:lnTo>
                <a:lnTo>
                  <a:pt x="802089" y="1063571"/>
                </a:lnTo>
                <a:lnTo>
                  <a:pt x="0" y="10635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43" r="-4419" b="-1749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0" name="TextBox 40"/>
          <p:cNvSpPr txBox="1"/>
          <p:nvPr/>
        </p:nvSpPr>
        <p:spPr>
          <a:xfrm>
            <a:off x="6003960" y="6779802"/>
            <a:ext cx="931207" cy="25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"/>
              </a:lnSpc>
              <a:spcBef>
                <a:spcPct val="0"/>
              </a:spcBef>
            </a:pPr>
            <a:r>
              <a:rPr lang="en-US" sz="681" b="1" dirty="0" err="1">
                <a:solidFill>
                  <a:srgbClr val="4A452A"/>
                </a:solidFill>
                <a:effectLst>
                  <a:glow rad="101600">
                    <a:schemeClr val="bg1"/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旅介リポータ</a:t>
            </a:r>
            <a:r>
              <a:rPr lang="en-US" sz="681" b="1" dirty="0">
                <a:solidFill>
                  <a:srgbClr val="4A452A"/>
                </a:solidFill>
                <a:effectLst>
                  <a:glow rad="101600">
                    <a:schemeClr val="bg1"/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ー</a:t>
            </a:r>
          </a:p>
          <a:p>
            <a:pPr algn="ctr">
              <a:lnSpc>
                <a:spcPts val="1120"/>
              </a:lnSpc>
              <a:spcBef>
                <a:spcPct val="0"/>
              </a:spcBef>
            </a:pPr>
            <a:r>
              <a:rPr lang="en-US" sz="800" b="1" dirty="0" err="1">
                <a:solidFill>
                  <a:srgbClr val="4A452A"/>
                </a:solidFill>
                <a:effectLst>
                  <a:glow rad="101600">
                    <a:schemeClr val="bg1"/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村田綾</a:t>
            </a:r>
            <a:endParaRPr lang="en-US" sz="800" b="1" dirty="0">
              <a:solidFill>
                <a:srgbClr val="4A452A"/>
              </a:solidFill>
              <a:effectLst>
                <a:glow rad="101600">
                  <a:schemeClr val="bg1"/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4966838" y="5989699"/>
            <a:ext cx="1283467" cy="1126878"/>
          </a:xfrm>
          <a:custGeom>
            <a:avLst/>
            <a:gdLst/>
            <a:ahLst/>
            <a:cxnLst/>
            <a:rect l="l" t="t" r="r" b="b"/>
            <a:pathLst>
              <a:path w="1283467" h="1126878">
                <a:moveTo>
                  <a:pt x="0" y="0"/>
                </a:moveTo>
                <a:lnTo>
                  <a:pt x="1283467" y="0"/>
                </a:lnTo>
                <a:lnTo>
                  <a:pt x="1283467" y="1126878"/>
                </a:lnTo>
                <a:lnTo>
                  <a:pt x="0" y="11268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4088" b="-68393"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45" name="Group 45"/>
          <p:cNvGrpSpPr/>
          <p:nvPr/>
        </p:nvGrpSpPr>
        <p:grpSpPr>
          <a:xfrm>
            <a:off x="4058400" y="7188636"/>
            <a:ext cx="2836078" cy="1537761"/>
            <a:chOff x="0" y="-9525"/>
            <a:chExt cx="825706" cy="44770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25706" cy="438184"/>
            </a:xfrm>
            <a:custGeom>
              <a:avLst/>
              <a:gdLst/>
              <a:ahLst/>
              <a:cxnLst/>
              <a:rect l="l" t="t" r="r" b="b"/>
              <a:pathLst>
                <a:path w="825706" h="408168">
                  <a:moveTo>
                    <a:pt x="44786" y="0"/>
                  </a:moveTo>
                  <a:lnTo>
                    <a:pt x="780920" y="0"/>
                  </a:lnTo>
                  <a:cubicBezTo>
                    <a:pt x="805655" y="0"/>
                    <a:pt x="825706" y="20051"/>
                    <a:pt x="825706" y="44786"/>
                  </a:cubicBezTo>
                  <a:lnTo>
                    <a:pt x="825706" y="363382"/>
                  </a:lnTo>
                  <a:cubicBezTo>
                    <a:pt x="825706" y="388117"/>
                    <a:pt x="805655" y="408168"/>
                    <a:pt x="780920" y="408168"/>
                  </a:cubicBezTo>
                  <a:lnTo>
                    <a:pt x="44786" y="408168"/>
                  </a:lnTo>
                  <a:cubicBezTo>
                    <a:pt x="20051" y="408168"/>
                    <a:pt x="0" y="388117"/>
                    <a:pt x="0" y="363382"/>
                  </a:cubicBezTo>
                  <a:lnTo>
                    <a:pt x="0" y="44786"/>
                  </a:lnTo>
                  <a:cubicBezTo>
                    <a:pt x="0" y="20051"/>
                    <a:pt x="20051" y="0"/>
                    <a:pt x="44786" y="0"/>
                  </a:cubicBezTo>
                  <a:close/>
                </a:path>
              </a:pathLst>
            </a:custGeom>
            <a:solidFill>
              <a:srgbClr val="FFFAEF"/>
            </a:solidFill>
            <a:ln w="19050" cap="rnd">
              <a:solidFill>
                <a:srgbClr val="FD965C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9525"/>
              <a:ext cx="825706" cy="417693"/>
            </a:xfrm>
            <a:prstGeom prst="rect">
              <a:avLst/>
            </a:prstGeom>
          </p:spPr>
          <p:txBody>
            <a:bodyPr lIns="47177" tIns="47177" rIns="47177" bIns="47177" rtlCol="0" anchor="ctr"/>
            <a:lstStyle/>
            <a:p>
              <a:pPr algn="ctr">
                <a:lnSpc>
                  <a:spcPts val="1234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6346854" y="7599395"/>
            <a:ext cx="349192" cy="679401"/>
          </a:xfrm>
          <a:custGeom>
            <a:avLst/>
            <a:gdLst/>
            <a:ahLst/>
            <a:cxnLst/>
            <a:rect l="l" t="t" r="r" b="b"/>
            <a:pathLst>
              <a:path w="349192" h="679401">
                <a:moveTo>
                  <a:pt x="0" y="0"/>
                </a:moveTo>
                <a:lnTo>
                  <a:pt x="349192" y="0"/>
                </a:lnTo>
                <a:lnTo>
                  <a:pt x="349192" y="679401"/>
                </a:lnTo>
                <a:lnTo>
                  <a:pt x="0" y="679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9" name="Freeform 49"/>
          <p:cNvSpPr/>
          <p:nvPr/>
        </p:nvSpPr>
        <p:spPr>
          <a:xfrm>
            <a:off x="4242868" y="7344014"/>
            <a:ext cx="1312915" cy="246171"/>
          </a:xfrm>
          <a:custGeom>
            <a:avLst/>
            <a:gdLst/>
            <a:ahLst/>
            <a:cxnLst/>
            <a:rect l="l" t="t" r="r" b="b"/>
            <a:pathLst>
              <a:path w="1312915" h="246171">
                <a:moveTo>
                  <a:pt x="0" y="0"/>
                </a:moveTo>
                <a:lnTo>
                  <a:pt x="1312915" y="0"/>
                </a:lnTo>
                <a:lnTo>
                  <a:pt x="1312915" y="246172"/>
                </a:lnTo>
                <a:lnTo>
                  <a:pt x="0" y="246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80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0" name="Freeform 50"/>
          <p:cNvSpPr/>
          <p:nvPr/>
        </p:nvSpPr>
        <p:spPr>
          <a:xfrm>
            <a:off x="5454650" y="7636962"/>
            <a:ext cx="828522" cy="633221"/>
          </a:xfrm>
          <a:custGeom>
            <a:avLst/>
            <a:gdLst/>
            <a:ahLst/>
            <a:cxnLst/>
            <a:rect l="l" t="t" r="r" b="b"/>
            <a:pathLst>
              <a:path w="841999" h="607482">
                <a:moveTo>
                  <a:pt x="0" y="0"/>
                </a:moveTo>
                <a:lnTo>
                  <a:pt x="841999" y="0"/>
                </a:lnTo>
                <a:lnTo>
                  <a:pt x="841999" y="607482"/>
                </a:lnTo>
                <a:lnTo>
                  <a:pt x="0" y="607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1" name="Freeform 51"/>
          <p:cNvSpPr/>
          <p:nvPr/>
        </p:nvSpPr>
        <p:spPr>
          <a:xfrm>
            <a:off x="4237972" y="8498747"/>
            <a:ext cx="2283478" cy="124553"/>
          </a:xfrm>
          <a:custGeom>
            <a:avLst/>
            <a:gdLst/>
            <a:ahLst/>
            <a:cxnLst/>
            <a:rect l="l" t="t" r="r" b="b"/>
            <a:pathLst>
              <a:path w="2283478" h="124553">
                <a:moveTo>
                  <a:pt x="0" y="0"/>
                </a:moveTo>
                <a:lnTo>
                  <a:pt x="2283478" y="0"/>
                </a:lnTo>
                <a:lnTo>
                  <a:pt x="2283478" y="124554"/>
                </a:lnTo>
                <a:lnTo>
                  <a:pt x="0" y="124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2" name="Freeform 52"/>
          <p:cNvSpPr/>
          <p:nvPr/>
        </p:nvSpPr>
        <p:spPr>
          <a:xfrm>
            <a:off x="4267803" y="8249607"/>
            <a:ext cx="1263047" cy="115356"/>
          </a:xfrm>
          <a:custGeom>
            <a:avLst/>
            <a:gdLst/>
            <a:ahLst/>
            <a:cxnLst/>
            <a:rect l="l" t="t" r="r" b="b"/>
            <a:pathLst>
              <a:path w="1263047" h="68893">
                <a:moveTo>
                  <a:pt x="0" y="0"/>
                </a:moveTo>
                <a:lnTo>
                  <a:pt x="1263047" y="0"/>
                </a:lnTo>
                <a:lnTo>
                  <a:pt x="1263047" y="68893"/>
                </a:lnTo>
                <a:lnTo>
                  <a:pt x="0" y="688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7" name="TextBox 57"/>
          <p:cNvSpPr txBox="1"/>
          <p:nvPr/>
        </p:nvSpPr>
        <p:spPr>
          <a:xfrm>
            <a:off x="2324137" y="517132"/>
            <a:ext cx="2911726" cy="1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"/>
              </a:lnSpc>
            </a:pPr>
            <a:r>
              <a:rPr lang="en-US" sz="1200" spc="304">
                <a:solidFill>
                  <a:srgbClr val="FFE48A"/>
                </a:solidFill>
                <a:latin typeface="Noto Sans JP"/>
                <a:ea typeface="Noto Sans JP"/>
                <a:cs typeface="Noto Sans JP"/>
                <a:sym typeface="Noto Sans JP"/>
              </a:rPr>
              <a:t>第一興商Presents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54945" y="7235123"/>
            <a:ext cx="2970075" cy="21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4"/>
              </a:lnSpc>
            </a:pPr>
            <a:r>
              <a:rPr lang="en-US" sz="1400" b="1" dirty="0" err="1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音楽健康指導士による体操コーナ</a:t>
            </a:r>
            <a:r>
              <a:rPr lang="en-US" sz="1400" b="1" dirty="0">
                <a:solidFill>
                  <a:srgbClr val="0279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ー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97573" y="7546917"/>
            <a:ext cx="308431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4"/>
              </a:lnSpc>
            </a:pPr>
            <a:r>
              <a:rPr lang="en-US" sz="1100" b="1" dirty="0">
                <a:solidFill>
                  <a:srgbClr val="4A452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■</a:t>
            </a:r>
            <a:r>
              <a:rPr lang="en-US" sz="1100" b="1" dirty="0" err="1">
                <a:solidFill>
                  <a:srgbClr val="4A452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音楽健康指導士とは</a:t>
            </a:r>
            <a:r>
              <a:rPr lang="en-US" sz="1100" b="1" dirty="0">
                <a:solidFill>
                  <a:srgbClr val="4A452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？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89208" y="7742013"/>
            <a:ext cx="3190686" cy="100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50"/>
              </a:lnSpc>
            </a:pPr>
            <a:r>
              <a:rPr lang="en-US" sz="1100" spc="46" dirty="0">
                <a:solidFill>
                  <a:srgbClr val="4A452A"/>
                </a:solidFill>
                <a:latin typeface="Noto Sans JP"/>
                <a:ea typeface="Noto Sans JP"/>
                <a:cs typeface="Noto Sans JP"/>
                <a:sym typeface="Noto Sans JP"/>
              </a:rPr>
              <a:t>うたを歌ったり、音楽に合わせて身体を動かすことで笑顔と健康をつくり、ご利用者様の身体・認知機能の向上や介護予防を促進する専門資格です！楽譜が読めなくても、楽器が弾けなくても取得できます！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661251" y="6546568"/>
            <a:ext cx="319128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0"/>
              </a:lnSpc>
            </a:pPr>
            <a:r>
              <a:rPr lang="en-US" sz="1100" spc="17" dirty="0" err="1">
                <a:solidFill>
                  <a:srgbClr val="4A452A"/>
                </a:solidFill>
                <a:latin typeface="Noto Sans JP"/>
                <a:ea typeface="Noto Sans JP"/>
                <a:cs typeface="Noto Sans JP"/>
                <a:sym typeface="Noto Sans JP"/>
              </a:rPr>
              <a:t>チャットでコメントを入れてリポーターに話しかけたり、クイズに答えたり。オンラインだからできる「参加型」で楽しめます</a:t>
            </a:r>
            <a:r>
              <a:rPr lang="en-US" sz="1100" spc="17" dirty="0">
                <a:solidFill>
                  <a:srgbClr val="4A452A"/>
                </a:solidFill>
                <a:latin typeface="Noto Sans JP"/>
                <a:ea typeface="Noto Sans JP"/>
                <a:cs typeface="Noto Sans JP"/>
                <a:sym typeface="Noto Sans JP"/>
              </a:rPr>
              <a:t>！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2163" y="5634811"/>
            <a:ext cx="3198177" cy="2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sz="1400" b="1" dirty="0" err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旅行に行きたくても行けない方のために</a:t>
            </a:r>
            <a:endParaRPr lang="en-US" sz="14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4279198" y="7676477"/>
            <a:ext cx="3613852" cy="453586"/>
          </a:xfrm>
          <a:prstGeom prst="rect">
            <a:avLst/>
          </a:prstGeom>
          <a:effectLst>
            <a:glow rad="101600">
              <a:schemeClr val="accent1">
                <a:satMod val="175000"/>
              </a:schemeClr>
            </a:glow>
          </a:effectLst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2"/>
              </a:lnSpc>
            </a:pPr>
            <a:r>
              <a:rPr lang="en-US" sz="993" b="1" dirty="0" err="1">
                <a:solidFill>
                  <a:srgbClr val="64534E"/>
                </a:solidFill>
                <a:effectLst>
                  <a:glow rad="177800">
                    <a:schemeClr val="bg1">
                      <a:alpha val="42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さらに</a:t>
            </a:r>
            <a:endParaRPr lang="en-US" sz="993" b="1" dirty="0">
              <a:solidFill>
                <a:srgbClr val="64534E"/>
              </a:solidFill>
              <a:effectLst>
                <a:glow rad="177800">
                  <a:schemeClr val="bg1">
                    <a:alpha val="42000"/>
                  </a:schemeClr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l">
              <a:lnSpc>
                <a:spcPts val="1202"/>
              </a:lnSpc>
            </a:pPr>
            <a:r>
              <a:rPr lang="en-US" sz="993" b="1" dirty="0">
                <a:solidFill>
                  <a:srgbClr val="64534E"/>
                </a:solidFill>
                <a:effectLst>
                  <a:glow rad="177800">
                    <a:schemeClr val="bg1">
                      <a:alpha val="42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FREE DAM </a:t>
            </a:r>
            <a:r>
              <a:rPr lang="en-US" sz="993" b="1" dirty="0" err="1">
                <a:solidFill>
                  <a:srgbClr val="64534E"/>
                </a:solidFill>
                <a:effectLst>
                  <a:glow rad="177800">
                    <a:schemeClr val="bg1">
                      <a:alpha val="42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LIFEを</a:t>
            </a:r>
            <a:endParaRPr lang="en-US" sz="993" b="1" dirty="0">
              <a:solidFill>
                <a:srgbClr val="64534E"/>
              </a:solidFill>
              <a:effectLst>
                <a:glow rad="177800">
                  <a:schemeClr val="bg1">
                    <a:alpha val="42000"/>
                  </a:schemeClr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l">
              <a:lnSpc>
                <a:spcPts val="1202"/>
              </a:lnSpc>
            </a:pPr>
            <a:r>
              <a:rPr lang="en-US" sz="993" b="1" dirty="0" err="1">
                <a:solidFill>
                  <a:srgbClr val="64534E"/>
                </a:solidFill>
                <a:effectLst>
                  <a:glow rad="177800">
                    <a:schemeClr val="bg1">
                      <a:alpha val="42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活用すれば</a:t>
            </a:r>
            <a:endParaRPr lang="en-US" sz="993" b="1" dirty="0">
              <a:solidFill>
                <a:srgbClr val="64534E"/>
              </a:solidFill>
              <a:effectLst>
                <a:glow rad="177800">
                  <a:schemeClr val="bg1">
                    <a:alpha val="42000"/>
                  </a:schemeClr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4358012" y="8228104"/>
            <a:ext cx="3118513" cy="34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1152" b="1" spc="49" dirty="0" err="1">
                <a:solidFill>
                  <a:srgbClr val="FF4E1F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介護職員様の</a:t>
            </a:r>
            <a:endParaRPr lang="en-US" sz="1152" b="1" spc="49" dirty="0">
              <a:solidFill>
                <a:srgbClr val="FF4E1F"/>
              </a:solidFill>
              <a:effectLst>
                <a:glow rad="101600">
                  <a:schemeClr val="bg1">
                    <a:alpha val="90000"/>
                  </a:schemeClr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l">
              <a:lnSpc>
                <a:spcPts val="1394"/>
              </a:lnSpc>
            </a:pPr>
            <a:r>
              <a:rPr lang="en-US" sz="1152" b="1" spc="49" dirty="0" err="1">
                <a:solidFill>
                  <a:srgbClr val="FF4E1F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日々の業務を大幅にサポート</a:t>
            </a:r>
            <a:r>
              <a:rPr lang="en-US" sz="1152" b="1" spc="49" dirty="0">
                <a:solidFill>
                  <a:srgbClr val="FF4E1F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！</a:t>
            </a:r>
          </a:p>
        </p:txBody>
      </p:sp>
      <p:sp>
        <p:nvSpPr>
          <p:cNvPr id="78" name="Freeform 78"/>
          <p:cNvSpPr/>
          <p:nvPr/>
        </p:nvSpPr>
        <p:spPr>
          <a:xfrm>
            <a:off x="4189606" y="6021041"/>
            <a:ext cx="871347" cy="1095536"/>
          </a:xfrm>
          <a:custGeom>
            <a:avLst/>
            <a:gdLst/>
            <a:ahLst/>
            <a:cxnLst/>
            <a:rect l="l" t="t" r="r" b="b"/>
            <a:pathLst>
              <a:path w="871347" h="1095536">
                <a:moveTo>
                  <a:pt x="0" y="0"/>
                </a:moveTo>
                <a:lnTo>
                  <a:pt x="871347" y="0"/>
                </a:lnTo>
                <a:lnTo>
                  <a:pt x="871347" y="1095536"/>
                </a:lnTo>
                <a:lnTo>
                  <a:pt x="0" y="10955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99948" r="-356637" b="-434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9" name="TextBox 79"/>
          <p:cNvSpPr txBox="1"/>
          <p:nvPr/>
        </p:nvSpPr>
        <p:spPr>
          <a:xfrm>
            <a:off x="4630469" y="6750343"/>
            <a:ext cx="860968" cy="1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"/>
              </a:lnSpc>
              <a:spcBef>
                <a:spcPct val="0"/>
              </a:spcBef>
            </a:pPr>
            <a:r>
              <a:rPr lang="en-US" sz="717" b="1" dirty="0" err="1">
                <a:solidFill>
                  <a:srgbClr val="4A452A"/>
                </a:solidFill>
                <a:effectLst>
                  <a:glow rad="101600">
                    <a:schemeClr val="bg1"/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音楽健康指導士</a:t>
            </a:r>
            <a:endParaRPr lang="en-US" sz="717" b="1" dirty="0">
              <a:solidFill>
                <a:srgbClr val="4A452A"/>
              </a:solidFill>
              <a:effectLst>
                <a:glow rad="101600">
                  <a:schemeClr val="bg1"/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4578222" y="6882169"/>
            <a:ext cx="1016163" cy="14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"/>
              </a:lnSpc>
              <a:spcBef>
                <a:spcPct val="0"/>
              </a:spcBef>
            </a:pPr>
            <a:r>
              <a:rPr lang="en-US" sz="846" b="1" dirty="0" err="1">
                <a:solidFill>
                  <a:srgbClr val="4A452A"/>
                </a:solidFill>
                <a:effectLst>
                  <a:glow rad="101600">
                    <a:schemeClr val="bg1"/>
                  </a:glow>
                </a:effectLst>
                <a:latin typeface="Noto Sans JP Bold"/>
                <a:ea typeface="Noto Sans JP Bold"/>
                <a:cs typeface="Noto Sans JP Bold"/>
                <a:sym typeface="Noto Sans JP Bold"/>
              </a:rPr>
              <a:t>ゆうき＆そうちゃん</a:t>
            </a:r>
            <a:endParaRPr lang="en-US" sz="846" b="1" dirty="0">
              <a:solidFill>
                <a:srgbClr val="4A452A"/>
              </a:solidFill>
              <a:effectLst>
                <a:glow rad="101600">
                  <a:schemeClr val="bg1"/>
                </a:glow>
              </a:effectLst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E6ACAE60-6B26-6575-AC64-FECEEF1E7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70080"/>
          <a:stretch>
            <a:fillRect/>
          </a:stretch>
        </p:blipFill>
        <p:spPr>
          <a:xfrm>
            <a:off x="-531377" y="857851"/>
            <a:ext cx="8591576" cy="2700395"/>
          </a:xfrm>
          <a:prstGeom prst="rect">
            <a:avLst/>
          </a:prstGeom>
        </p:spPr>
      </p:pic>
      <p:sp>
        <p:nvSpPr>
          <p:cNvPr id="87" name="TextBox 18">
            <a:extLst>
              <a:ext uri="{FF2B5EF4-FFF2-40B4-BE49-F238E27FC236}">
                <a16:creationId xmlns:a16="http://schemas.microsoft.com/office/drawing/2014/main" id="{653B1ECA-1742-A4B3-BEC8-32B3CC816E6A}"/>
              </a:ext>
            </a:extLst>
          </p:cNvPr>
          <p:cNvSpPr txBox="1"/>
          <p:nvPr/>
        </p:nvSpPr>
        <p:spPr>
          <a:xfrm>
            <a:off x="415221" y="10241764"/>
            <a:ext cx="6639629" cy="20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altLang="ja-JP" sz="1200" dirty="0">
                <a:solidFill>
                  <a:srgbClr val="000000"/>
                </a:solidFill>
                <a:effectLst>
                  <a:glow rad="1016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"/>
                <a:sym typeface="Rounded M+"/>
              </a:rPr>
              <a:t>※</a:t>
            </a:r>
            <a:r>
              <a:rPr lang="en-US" altLang="ja-JP" sz="1200" dirty="0" err="1">
                <a:solidFill>
                  <a:srgbClr val="000000"/>
                </a:solidFill>
                <a:effectLst>
                  <a:glow rad="1016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"/>
                <a:sym typeface="Rounded M+"/>
              </a:rPr>
              <a:t>生中継のため当日の天候等の状況によりルートや内容が変更になる場合がございます</a:t>
            </a:r>
            <a:endParaRPr lang="en-US" altLang="ja-JP" sz="1200" dirty="0">
              <a:solidFill>
                <a:srgbClr val="000000"/>
              </a:solidFill>
              <a:effectLst>
                <a:glow rad="1016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  <a:cs typeface="Rounded M+"/>
              <a:sym typeface="Rounded M+"/>
            </a:endParaRPr>
          </a:p>
        </p:txBody>
      </p:sp>
      <p:grpSp>
        <p:nvGrpSpPr>
          <p:cNvPr id="88" name="Group 61">
            <a:extLst>
              <a:ext uri="{FF2B5EF4-FFF2-40B4-BE49-F238E27FC236}">
                <a16:creationId xmlns:a16="http://schemas.microsoft.com/office/drawing/2014/main" id="{A679D172-E6C0-1107-B6BA-BF10F1A7FD89}"/>
              </a:ext>
            </a:extLst>
          </p:cNvPr>
          <p:cNvGrpSpPr/>
          <p:nvPr/>
        </p:nvGrpSpPr>
        <p:grpSpPr>
          <a:xfrm>
            <a:off x="368485" y="8949144"/>
            <a:ext cx="6791852" cy="1198156"/>
            <a:chOff x="0" y="-9525"/>
            <a:chExt cx="2054551" cy="362445"/>
          </a:xfrm>
        </p:grpSpPr>
        <p:sp>
          <p:nvSpPr>
            <p:cNvPr id="89" name="Freeform 62">
              <a:extLst>
                <a:ext uri="{FF2B5EF4-FFF2-40B4-BE49-F238E27FC236}">
                  <a16:creationId xmlns:a16="http://schemas.microsoft.com/office/drawing/2014/main" id="{F26BEC8A-E607-9124-9C1C-A97AC207A1DA}"/>
                </a:ext>
              </a:extLst>
            </p:cNvPr>
            <p:cNvSpPr/>
            <p:nvPr/>
          </p:nvSpPr>
          <p:spPr>
            <a:xfrm>
              <a:off x="0" y="-7394"/>
              <a:ext cx="2033596" cy="360314"/>
            </a:xfrm>
            <a:custGeom>
              <a:avLst/>
              <a:gdLst/>
              <a:ahLst/>
              <a:cxnLst/>
              <a:rect l="l" t="t" r="r" b="b"/>
              <a:pathLst>
                <a:path w="2054551" h="325418">
                  <a:moveTo>
                    <a:pt x="10259" y="0"/>
                  </a:moveTo>
                  <a:lnTo>
                    <a:pt x="2044292" y="0"/>
                  </a:lnTo>
                  <a:cubicBezTo>
                    <a:pt x="2049958" y="0"/>
                    <a:pt x="2054551" y="4593"/>
                    <a:pt x="2054551" y="10259"/>
                  </a:cubicBezTo>
                  <a:lnTo>
                    <a:pt x="2054551" y="315159"/>
                  </a:lnTo>
                  <a:cubicBezTo>
                    <a:pt x="2054551" y="320825"/>
                    <a:pt x="2049958" y="325418"/>
                    <a:pt x="2044292" y="325418"/>
                  </a:cubicBezTo>
                  <a:lnTo>
                    <a:pt x="10259" y="325418"/>
                  </a:lnTo>
                  <a:cubicBezTo>
                    <a:pt x="4593" y="325418"/>
                    <a:pt x="0" y="320825"/>
                    <a:pt x="0" y="315159"/>
                  </a:cubicBezTo>
                  <a:lnTo>
                    <a:pt x="0" y="10259"/>
                  </a:lnTo>
                  <a:cubicBezTo>
                    <a:pt x="0" y="4593"/>
                    <a:pt x="4593" y="0"/>
                    <a:pt x="1025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90" name="TextBox 63">
              <a:extLst>
                <a:ext uri="{FF2B5EF4-FFF2-40B4-BE49-F238E27FC236}">
                  <a16:creationId xmlns:a16="http://schemas.microsoft.com/office/drawing/2014/main" id="{5F19D441-7D97-2428-98DD-790EA873B927}"/>
                </a:ext>
              </a:extLst>
            </p:cNvPr>
            <p:cNvSpPr txBox="1"/>
            <p:nvPr/>
          </p:nvSpPr>
          <p:spPr>
            <a:xfrm>
              <a:off x="0" y="-9525"/>
              <a:ext cx="2054551" cy="334943"/>
            </a:xfrm>
            <a:prstGeom prst="rect">
              <a:avLst/>
            </a:prstGeom>
          </p:spPr>
          <p:txBody>
            <a:bodyPr lIns="60183" tIns="60183" rIns="60183" bIns="60183" rtlCol="0" anchor="ctr"/>
            <a:lstStyle/>
            <a:p>
              <a:pPr algn="ctr">
                <a:lnSpc>
                  <a:spcPts val="1234"/>
                </a:lnSpc>
              </a:pPr>
              <a:endParaRPr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91" name="Freeform 64">
            <a:extLst>
              <a:ext uri="{FF2B5EF4-FFF2-40B4-BE49-F238E27FC236}">
                <a16:creationId xmlns:a16="http://schemas.microsoft.com/office/drawing/2014/main" id="{5B0B7F40-258C-51E9-8756-BFCB6D9AA63B}"/>
              </a:ext>
            </a:extLst>
          </p:cNvPr>
          <p:cNvSpPr/>
          <p:nvPr/>
        </p:nvSpPr>
        <p:spPr>
          <a:xfrm>
            <a:off x="445593" y="8991323"/>
            <a:ext cx="1198993" cy="1154586"/>
          </a:xfrm>
          <a:custGeom>
            <a:avLst/>
            <a:gdLst/>
            <a:ahLst/>
            <a:cxnLst/>
            <a:rect l="l" t="t" r="r" b="b"/>
            <a:pathLst>
              <a:path w="1198993" h="1154586">
                <a:moveTo>
                  <a:pt x="0" y="0"/>
                </a:moveTo>
                <a:lnTo>
                  <a:pt x="1198993" y="0"/>
                </a:lnTo>
                <a:lnTo>
                  <a:pt x="1198993" y="1154587"/>
                </a:lnTo>
                <a:lnTo>
                  <a:pt x="0" y="11545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2" name="TextBox 65">
            <a:extLst>
              <a:ext uri="{FF2B5EF4-FFF2-40B4-BE49-F238E27FC236}">
                <a16:creationId xmlns:a16="http://schemas.microsoft.com/office/drawing/2014/main" id="{27EBF05A-43E0-2058-6199-925F2292BA61}"/>
              </a:ext>
            </a:extLst>
          </p:cNvPr>
          <p:cNvSpPr txBox="1"/>
          <p:nvPr/>
        </p:nvSpPr>
        <p:spPr>
          <a:xfrm>
            <a:off x="1723467" y="9473476"/>
            <a:ext cx="4624497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6"/>
              </a:lnSpc>
            </a:pPr>
            <a:r>
              <a:rPr lang="en-US" sz="1303" dirty="0" err="1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"/>
                <a:sym typeface="Rounded M+"/>
              </a:rPr>
              <a:t>ツアー中、旅先や音楽にまつわるクイズを出題します</a:t>
            </a:r>
            <a:r>
              <a:rPr lang="en-US" sz="1303" dirty="0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"/>
                <a:sym typeface="Rounded M+"/>
              </a:rPr>
              <a:t>！</a:t>
            </a:r>
          </a:p>
          <a:p>
            <a:pPr algn="l">
              <a:lnSpc>
                <a:spcPts val="1576"/>
              </a:lnSpc>
            </a:pPr>
            <a:r>
              <a:rPr lang="en-US" sz="1303" dirty="0" err="1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"/>
                <a:sym typeface="Rounded M+"/>
              </a:rPr>
              <a:t>選択肢を選んで回答！ぜひクイズにご参加ください</a:t>
            </a:r>
            <a:r>
              <a:rPr lang="en-US" sz="1303" dirty="0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"/>
                <a:sym typeface="Rounded M+"/>
              </a:rPr>
              <a:t>。</a:t>
            </a:r>
          </a:p>
          <a:p>
            <a:pPr algn="l">
              <a:lnSpc>
                <a:spcPts val="1576"/>
              </a:lnSpc>
            </a:pPr>
            <a:endParaRPr lang="en-US" sz="1303" dirty="0">
              <a:solidFill>
                <a:srgbClr val="4A452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Rounded M+"/>
              <a:sym typeface="Rounded M+"/>
            </a:endParaRPr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00AFB8C8-D236-3888-AFB0-6221E6CCF9BD}"/>
              </a:ext>
            </a:extLst>
          </p:cNvPr>
          <p:cNvSpPr/>
          <p:nvPr/>
        </p:nvSpPr>
        <p:spPr>
          <a:xfrm>
            <a:off x="5991052" y="9122048"/>
            <a:ext cx="916592" cy="831865"/>
          </a:xfrm>
          <a:custGeom>
            <a:avLst/>
            <a:gdLst/>
            <a:ahLst/>
            <a:cxnLst/>
            <a:rect l="l" t="t" r="r" b="b"/>
            <a:pathLst>
              <a:path w="916592" h="831865">
                <a:moveTo>
                  <a:pt x="0" y="0"/>
                </a:moveTo>
                <a:lnTo>
                  <a:pt x="916592" y="0"/>
                </a:lnTo>
                <a:lnTo>
                  <a:pt x="916592" y="831865"/>
                </a:lnTo>
                <a:lnTo>
                  <a:pt x="0" y="8318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4" name="TextBox 67">
            <a:extLst>
              <a:ext uri="{FF2B5EF4-FFF2-40B4-BE49-F238E27FC236}">
                <a16:creationId xmlns:a16="http://schemas.microsoft.com/office/drawing/2014/main" id="{296B231C-E814-825E-21BA-3856959B460D}"/>
              </a:ext>
            </a:extLst>
          </p:cNvPr>
          <p:cNvSpPr txBox="1"/>
          <p:nvPr/>
        </p:nvSpPr>
        <p:spPr>
          <a:xfrm>
            <a:off x="440596" y="9197583"/>
            <a:ext cx="1101265" cy="68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6"/>
              </a:lnSpc>
            </a:pPr>
            <a:r>
              <a:rPr lang="en-US" sz="1303" b="1" dirty="0" err="1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 Bold"/>
                <a:sym typeface="Rounded M+ Bold"/>
              </a:rPr>
              <a:t>参加型</a:t>
            </a:r>
            <a:endParaRPr lang="en-US" sz="1303" b="1" dirty="0">
              <a:solidFill>
                <a:srgbClr val="4A452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Rounded M+ Bold"/>
              <a:sym typeface="Rounded M+ Bold"/>
            </a:endParaRPr>
          </a:p>
          <a:p>
            <a:pPr algn="ctr">
              <a:lnSpc>
                <a:spcPts val="2006"/>
              </a:lnSpc>
            </a:pPr>
            <a:r>
              <a:rPr lang="en-US" sz="1658" b="1" dirty="0" err="1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 Bold"/>
                <a:sym typeface="Rounded M+ Bold"/>
              </a:rPr>
              <a:t>クイズ</a:t>
            </a:r>
            <a:endParaRPr lang="en-US" sz="1658" b="1" dirty="0">
              <a:solidFill>
                <a:srgbClr val="4A452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Rounded M+ Bold"/>
              <a:sym typeface="Rounded M+ Bold"/>
            </a:endParaRPr>
          </a:p>
          <a:p>
            <a:pPr algn="ctr">
              <a:lnSpc>
                <a:spcPts val="2006"/>
              </a:lnSpc>
            </a:pPr>
            <a:r>
              <a:rPr lang="en-US" sz="1658" b="1" dirty="0" err="1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 Bold"/>
                <a:sym typeface="Rounded M+ Bold"/>
              </a:rPr>
              <a:t>脳トレ</a:t>
            </a:r>
            <a:endParaRPr lang="en-US" sz="1658" b="1" dirty="0">
              <a:solidFill>
                <a:srgbClr val="4A452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Rounded M+ Bold"/>
              <a:sym typeface="Rounded M+ Bold"/>
            </a:endParaRPr>
          </a:p>
        </p:txBody>
      </p:sp>
      <p:sp>
        <p:nvSpPr>
          <p:cNvPr id="95" name="TextBox 69">
            <a:extLst>
              <a:ext uri="{FF2B5EF4-FFF2-40B4-BE49-F238E27FC236}">
                <a16:creationId xmlns:a16="http://schemas.microsoft.com/office/drawing/2014/main" id="{4B9B7FAB-171D-9034-BA4C-EE8E5EF08430}"/>
              </a:ext>
            </a:extLst>
          </p:cNvPr>
          <p:cNvSpPr txBox="1"/>
          <p:nvPr/>
        </p:nvSpPr>
        <p:spPr>
          <a:xfrm>
            <a:off x="1680818" y="9142175"/>
            <a:ext cx="3934644" cy="22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6"/>
              </a:lnSpc>
            </a:pPr>
            <a:r>
              <a:rPr lang="en-US" sz="1400" b="1" dirty="0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 Bold"/>
                <a:sym typeface="Rounded M+ Bold"/>
              </a:rPr>
              <a:t>■</a:t>
            </a:r>
            <a:r>
              <a:rPr lang="en-US" sz="1400" b="1" dirty="0" err="1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 Bold"/>
                <a:sym typeface="Rounded M+ Bold"/>
              </a:rPr>
              <a:t>リポーターがクイズを出題</a:t>
            </a:r>
            <a:r>
              <a:rPr lang="en-US" sz="1400" b="1" dirty="0">
                <a:solidFill>
                  <a:srgbClr val="4A452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Rounded M+ Bold"/>
                <a:sym typeface="Rounded M+ Bold"/>
              </a:rPr>
              <a:t>！</a:t>
            </a:r>
          </a:p>
        </p:txBody>
      </p:sp>
      <p:pic>
        <p:nvPicPr>
          <p:cNvPr id="97" name="図 96">
            <a:extLst>
              <a:ext uri="{FF2B5EF4-FFF2-40B4-BE49-F238E27FC236}">
                <a16:creationId xmlns:a16="http://schemas.microsoft.com/office/drawing/2014/main" id="{D3289FB9-F676-B4D1-E719-22CC4498BB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4" b="53677"/>
          <a:stretch>
            <a:fillRect/>
          </a:stretch>
        </p:blipFill>
        <p:spPr>
          <a:xfrm>
            <a:off x="-151813" y="3877682"/>
            <a:ext cx="7876587" cy="18581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67</Words>
  <Application>Microsoft Office PowerPoint</Application>
  <PresentationFormat>ユーザー設定</PresentationFormat>
  <Paragraphs>24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HG丸ｺﾞｼｯｸM-PRO</vt:lpstr>
      <vt:lpstr>Noto Sans JP Bold</vt:lpstr>
      <vt:lpstr>Arial</vt:lpstr>
      <vt:lpstr>Noto Sans JP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【チラシ】DK遠藤実記念館</dc:title>
  <dc:creator>info</dc:creator>
  <cp:lastModifiedBy>ちあき おおすみ</cp:lastModifiedBy>
  <cp:revision>4</cp:revision>
  <dcterms:created xsi:type="dcterms:W3CDTF">2006-08-16T00:00:00Z</dcterms:created>
  <dcterms:modified xsi:type="dcterms:W3CDTF">2026-06-22T05:03:33Z</dcterms:modified>
  <dc:identifier>DAHMFFXldlc</dc:identifier>
</cp:coreProperties>
</file>