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8334"/>
    <a:srgbClr val="DBC2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660"/>
  </p:normalViewPr>
  <p:slideViewPr>
    <p:cSldViewPr snapToGrid="0">
      <p:cViewPr varScale="1">
        <p:scale>
          <a:sx n="41" d="100"/>
          <a:sy n="41" d="100"/>
        </p:scale>
        <p:origin x="20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9645F75-79E3-4889-B152-F2361ADBB892}" type="datetimeFigureOut">
              <a:rPr kumimoji="1" lang="ja-JP" altLang="en-US" smtClean="0"/>
              <a:t>2026/6/10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C4435B-1DA4-42F4-B11D-5D5964805C4B}" type="slidenum">
              <a:rPr kumimoji="1" lang="ja-JP" altLang="en-US" smtClean="0"/>
              <a:t>‹#›</a:t>
            </a:fld>
            <a:endParaRPr kumimoji="1" lang="ja-JP" altLang="en-US"/>
          </a:p>
        </p:txBody>
      </p:sp>
    </p:spTree>
    <p:extLst>
      <p:ext uri="{BB962C8B-B14F-4D97-AF65-F5344CB8AC3E}">
        <p14:creationId xmlns:p14="http://schemas.microsoft.com/office/powerpoint/2010/main" val="3471914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645F75-79E3-4889-B152-F2361ADBB892}" type="datetimeFigureOut">
              <a:rPr kumimoji="1" lang="ja-JP" altLang="en-US" smtClean="0"/>
              <a:t>2026/6/10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C4435B-1DA4-42F4-B11D-5D5964805C4B}" type="slidenum">
              <a:rPr kumimoji="1" lang="ja-JP" altLang="en-US" smtClean="0"/>
              <a:t>‹#›</a:t>
            </a:fld>
            <a:endParaRPr kumimoji="1" lang="ja-JP" altLang="en-US"/>
          </a:p>
        </p:txBody>
      </p:sp>
    </p:spTree>
    <p:extLst>
      <p:ext uri="{BB962C8B-B14F-4D97-AF65-F5344CB8AC3E}">
        <p14:creationId xmlns:p14="http://schemas.microsoft.com/office/powerpoint/2010/main" val="122427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645F75-79E3-4889-B152-F2361ADBB892}" type="datetimeFigureOut">
              <a:rPr kumimoji="1" lang="ja-JP" altLang="en-US" smtClean="0"/>
              <a:t>2026/6/10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C4435B-1DA4-42F4-B11D-5D5964805C4B}" type="slidenum">
              <a:rPr kumimoji="1" lang="ja-JP" altLang="en-US" smtClean="0"/>
              <a:t>‹#›</a:t>
            </a:fld>
            <a:endParaRPr kumimoji="1" lang="ja-JP" altLang="en-US"/>
          </a:p>
        </p:txBody>
      </p:sp>
    </p:spTree>
    <p:extLst>
      <p:ext uri="{BB962C8B-B14F-4D97-AF65-F5344CB8AC3E}">
        <p14:creationId xmlns:p14="http://schemas.microsoft.com/office/powerpoint/2010/main" val="64538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645F75-79E3-4889-B152-F2361ADBB892}" type="datetimeFigureOut">
              <a:rPr kumimoji="1" lang="ja-JP" altLang="en-US" smtClean="0"/>
              <a:t>2026/6/10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C4435B-1DA4-42F4-B11D-5D5964805C4B}" type="slidenum">
              <a:rPr kumimoji="1" lang="ja-JP" altLang="en-US" smtClean="0"/>
              <a:t>‹#›</a:t>
            </a:fld>
            <a:endParaRPr kumimoji="1" lang="ja-JP" altLang="en-US"/>
          </a:p>
        </p:txBody>
      </p:sp>
    </p:spTree>
    <p:extLst>
      <p:ext uri="{BB962C8B-B14F-4D97-AF65-F5344CB8AC3E}">
        <p14:creationId xmlns:p14="http://schemas.microsoft.com/office/powerpoint/2010/main" val="194105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645F75-79E3-4889-B152-F2361ADBB892}" type="datetimeFigureOut">
              <a:rPr kumimoji="1" lang="ja-JP" altLang="en-US" smtClean="0"/>
              <a:t>2026/6/10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C4435B-1DA4-42F4-B11D-5D5964805C4B}" type="slidenum">
              <a:rPr kumimoji="1" lang="ja-JP" altLang="en-US" smtClean="0"/>
              <a:t>‹#›</a:t>
            </a:fld>
            <a:endParaRPr kumimoji="1" lang="ja-JP" altLang="en-US"/>
          </a:p>
        </p:txBody>
      </p:sp>
    </p:spTree>
    <p:extLst>
      <p:ext uri="{BB962C8B-B14F-4D97-AF65-F5344CB8AC3E}">
        <p14:creationId xmlns:p14="http://schemas.microsoft.com/office/powerpoint/2010/main" val="10276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9645F75-79E3-4889-B152-F2361ADBB892}" type="datetimeFigureOut">
              <a:rPr kumimoji="1" lang="ja-JP" altLang="en-US" smtClean="0"/>
              <a:t>2026/6/10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C4435B-1DA4-42F4-B11D-5D5964805C4B}" type="slidenum">
              <a:rPr kumimoji="1" lang="ja-JP" altLang="en-US" smtClean="0"/>
              <a:t>‹#›</a:t>
            </a:fld>
            <a:endParaRPr kumimoji="1" lang="ja-JP" altLang="en-US"/>
          </a:p>
        </p:txBody>
      </p:sp>
    </p:spTree>
    <p:extLst>
      <p:ext uri="{BB962C8B-B14F-4D97-AF65-F5344CB8AC3E}">
        <p14:creationId xmlns:p14="http://schemas.microsoft.com/office/powerpoint/2010/main" val="75160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9645F75-79E3-4889-B152-F2361ADBB892}" type="datetimeFigureOut">
              <a:rPr kumimoji="1" lang="ja-JP" altLang="en-US" smtClean="0"/>
              <a:t>2026/6/10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1C4435B-1DA4-42F4-B11D-5D5964805C4B}" type="slidenum">
              <a:rPr kumimoji="1" lang="ja-JP" altLang="en-US" smtClean="0"/>
              <a:t>‹#›</a:t>
            </a:fld>
            <a:endParaRPr kumimoji="1" lang="ja-JP" altLang="en-US"/>
          </a:p>
        </p:txBody>
      </p:sp>
    </p:spTree>
    <p:extLst>
      <p:ext uri="{BB962C8B-B14F-4D97-AF65-F5344CB8AC3E}">
        <p14:creationId xmlns:p14="http://schemas.microsoft.com/office/powerpoint/2010/main" val="68382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9645F75-79E3-4889-B152-F2361ADBB892}" type="datetimeFigureOut">
              <a:rPr kumimoji="1" lang="ja-JP" altLang="en-US" smtClean="0"/>
              <a:t>2026/6/10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1C4435B-1DA4-42F4-B11D-5D5964805C4B}" type="slidenum">
              <a:rPr kumimoji="1" lang="ja-JP" altLang="en-US" smtClean="0"/>
              <a:t>‹#›</a:t>
            </a:fld>
            <a:endParaRPr kumimoji="1" lang="ja-JP" altLang="en-US"/>
          </a:p>
        </p:txBody>
      </p:sp>
    </p:spTree>
    <p:extLst>
      <p:ext uri="{BB962C8B-B14F-4D97-AF65-F5344CB8AC3E}">
        <p14:creationId xmlns:p14="http://schemas.microsoft.com/office/powerpoint/2010/main" val="8537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45F75-79E3-4889-B152-F2361ADBB892}" type="datetimeFigureOut">
              <a:rPr kumimoji="1" lang="ja-JP" altLang="en-US" smtClean="0"/>
              <a:t>2026/6/10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1C4435B-1DA4-42F4-B11D-5D5964805C4B}" type="slidenum">
              <a:rPr kumimoji="1" lang="ja-JP" altLang="en-US" smtClean="0"/>
              <a:t>‹#›</a:t>
            </a:fld>
            <a:endParaRPr kumimoji="1" lang="ja-JP" altLang="en-US"/>
          </a:p>
        </p:txBody>
      </p:sp>
    </p:spTree>
    <p:extLst>
      <p:ext uri="{BB962C8B-B14F-4D97-AF65-F5344CB8AC3E}">
        <p14:creationId xmlns:p14="http://schemas.microsoft.com/office/powerpoint/2010/main" val="67980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645F75-79E3-4889-B152-F2361ADBB892}" type="datetimeFigureOut">
              <a:rPr kumimoji="1" lang="ja-JP" altLang="en-US" smtClean="0"/>
              <a:t>2026/6/10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C4435B-1DA4-42F4-B11D-5D5964805C4B}" type="slidenum">
              <a:rPr kumimoji="1" lang="ja-JP" altLang="en-US" smtClean="0"/>
              <a:t>‹#›</a:t>
            </a:fld>
            <a:endParaRPr kumimoji="1" lang="ja-JP" altLang="en-US"/>
          </a:p>
        </p:txBody>
      </p:sp>
    </p:spTree>
    <p:extLst>
      <p:ext uri="{BB962C8B-B14F-4D97-AF65-F5344CB8AC3E}">
        <p14:creationId xmlns:p14="http://schemas.microsoft.com/office/powerpoint/2010/main" val="364504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645F75-79E3-4889-B152-F2361ADBB892}" type="datetimeFigureOut">
              <a:rPr kumimoji="1" lang="ja-JP" altLang="en-US" smtClean="0"/>
              <a:t>2026/6/10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C4435B-1DA4-42F4-B11D-5D5964805C4B}" type="slidenum">
              <a:rPr kumimoji="1" lang="ja-JP" altLang="en-US" smtClean="0"/>
              <a:t>‹#›</a:t>
            </a:fld>
            <a:endParaRPr kumimoji="1" lang="ja-JP" altLang="en-US"/>
          </a:p>
        </p:txBody>
      </p:sp>
    </p:spTree>
    <p:extLst>
      <p:ext uri="{BB962C8B-B14F-4D97-AF65-F5344CB8AC3E}">
        <p14:creationId xmlns:p14="http://schemas.microsoft.com/office/powerpoint/2010/main" val="408778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C9645F75-79E3-4889-B152-F2361ADBB892}" type="datetimeFigureOut">
              <a:rPr kumimoji="1" lang="ja-JP" altLang="en-US" smtClean="0"/>
              <a:t>2026/6/10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71C4435B-1DA4-42F4-B11D-5D5964805C4B}" type="slidenum">
              <a:rPr kumimoji="1" lang="ja-JP" altLang="en-US" smtClean="0"/>
              <a:t>‹#›</a:t>
            </a:fld>
            <a:endParaRPr kumimoji="1" lang="ja-JP" altLang="en-US"/>
          </a:p>
        </p:txBody>
      </p:sp>
    </p:spTree>
    <p:extLst>
      <p:ext uri="{BB962C8B-B14F-4D97-AF65-F5344CB8AC3E}">
        <p14:creationId xmlns:p14="http://schemas.microsoft.com/office/powerpoint/2010/main" val="1970781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769E4E9D-7A9C-4A9F-652E-99B245565E4B}"/>
              </a:ext>
            </a:extLst>
          </p:cNvPr>
          <p:cNvPicPr>
            <a:picLocks noChangeAspect="1"/>
          </p:cNvPicPr>
          <p:nvPr/>
        </p:nvPicPr>
        <p:blipFill>
          <a:blip r:embed="rId2">
            <a:alphaModFix amt="68000"/>
            <a:extLst>
              <a:ext uri="{28A0092B-C50C-407E-A947-70E740481C1C}">
                <a14:useLocalDpi xmlns:a14="http://schemas.microsoft.com/office/drawing/2010/main" val="0"/>
              </a:ext>
            </a:extLst>
          </a:blip>
          <a:stretch>
            <a:fillRect/>
          </a:stretch>
        </p:blipFill>
        <p:spPr>
          <a:xfrm>
            <a:off x="-712694" y="0"/>
            <a:ext cx="8283388" cy="4659406"/>
          </a:xfrm>
          <a:prstGeom prst="rect">
            <a:avLst/>
          </a:prstGeom>
        </p:spPr>
      </p:pic>
      <p:pic>
        <p:nvPicPr>
          <p:cNvPr id="11" name="図 10">
            <a:extLst>
              <a:ext uri="{FF2B5EF4-FFF2-40B4-BE49-F238E27FC236}">
                <a16:creationId xmlns:a16="http://schemas.microsoft.com/office/drawing/2014/main" id="{37CC848D-553B-486E-E7E9-E76486D6B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807" y="-520409"/>
            <a:ext cx="9478532" cy="5331675"/>
          </a:xfrm>
          <a:prstGeom prst="rect">
            <a:avLst/>
          </a:prstGeom>
        </p:spPr>
      </p:pic>
      <p:pic>
        <p:nvPicPr>
          <p:cNvPr id="15" name="図 14">
            <a:extLst>
              <a:ext uri="{FF2B5EF4-FFF2-40B4-BE49-F238E27FC236}">
                <a16:creationId xmlns:a16="http://schemas.microsoft.com/office/drawing/2014/main" id="{55DD4B78-30B8-FDA8-84D2-05B8A182B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134" y="1028932"/>
            <a:ext cx="6166136" cy="3468451"/>
          </a:xfrm>
          <a:prstGeom prst="rect">
            <a:avLst/>
          </a:prstGeom>
        </p:spPr>
      </p:pic>
      <p:pic>
        <p:nvPicPr>
          <p:cNvPr id="5" name="図 4">
            <a:extLst>
              <a:ext uri="{FF2B5EF4-FFF2-40B4-BE49-F238E27FC236}">
                <a16:creationId xmlns:a16="http://schemas.microsoft.com/office/drawing/2014/main" id="{89C65844-DB1A-18F8-B39F-6BF5ED158E6D}"/>
              </a:ext>
            </a:extLst>
          </p:cNvPr>
          <p:cNvPicPr>
            <a:picLocks noChangeAspect="1"/>
          </p:cNvPicPr>
          <p:nvPr/>
        </p:nvPicPr>
        <p:blipFill>
          <a:blip r:embed="rId5">
            <a:extLst>
              <a:ext uri="{28A0092B-C50C-407E-A947-70E740481C1C}">
                <a14:useLocalDpi xmlns:a14="http://schemas.microsoft.com/office/drawing/2010/main" val="0"/>
              </a:ext>
            </a:extLst>
          </a:blip>
          <a:srcRect t="6658" b="70547"/>
          <a:stretch>
            <a:fillRect/>
          </a:stretch>
        </p:blipFill>
        <p:spPr>
          <a:xfrm>
            <a:off x="-686852" y="-72122"/>
            <a:ext cx="8340726" cy="1069437"/>
          </a:xfrm>
          <a:prstGeom prst="rect">
            <a:avLst/>
          </a:prstGeom>
        </p:spPr>
      </p:pic>
      <p:pic>
        <p:nvPicPr>
          <p:cNvPr id="16" name="図 15">
            <a:extLst>
              <a:ext uri="{FF2B5EF4-FFF2-40B4-BE49-F238E27FC236}">
                <a16:creationId xmlns:a16="http://schemas.microsoft.com/office/drawing/2014/main" id="{8BEADD48-6F8A-5829-DDDC-7DC746450257}"/>
              </a:ext>
            </a:extLst>
          </p:cNvPr>
          <p:cNvPicPr>
            <a:picLocks noChangeAspect="1"/>
          </p:cNvPicPr>
          <p:nvPr/>
        </p:nvPicPr>
        <p:blipFill>
          <a:blip r:embed="rId5">
            <a:extLst>
              <a:ext uri="{28A0092B-C50C-407E-A947-70E740481C1C}">
                <a14:useLocalDpi xmlns:a14="http://schemas.microsoft.com/office/drawing/2010/main" val="0"/>
              </a:ext>
            </a:extLst>
          </a:blip>
          <a:srcRect t="30760" b="56739"/>
          <a:stretch>
            <a:fillRect/>
          </a:stretch>
        </p:blipFill>
        <p:spPr>
          <a:xfrm>
            <a:off x="-749541" y="850277"/>
            <a:ext cx="8466103" cy="595325"/>
          </a:xfrm>
          <a:prstGeom prst="rect">
            <a:avLst/>
          </a:prstGeom>
        </p:spPr>
      </p:pic>
      <p:pic>
        <p:nvPicPr>
          <p:cNvPr id="18" name="図 17">
            <a:extLst>
              <a:ext uri="{FF2B5EF4-FFF2-40B4-BE49-F238E27FC236}">
                <a16:creationId xmlns:a16="http://schemas.microsoft.com/office/drawing/2014/main" id="{7FF9074D-B8DD-12A5-51DC-9EBC5B80EA41}"/>
              </a:ext>
            </a:extLst>
          </p:cNvPr>
          <p:cNvPicPr>
            <a:picLocks noChangeAspect="1"/>
          </p:cNvPicPr>
          <p:nvPr/>
        </p:nvPicPr>
        <p:blipFill>
          <a:blip r:embed="rId6"/>
          <a:stretch>
            <a:fillRect/>
          </a:stretch>
        </p:blipFill>
        <p:spPr>
          <a:xfrm>
            <a:off x="359138" y="3469576"/>
            <a:ext cx="1155897" cy="1567767"/>
          </a:xfrm>
          <a:prstGeom prst="rect">
            <a:avLst/>
          </a:prstGeom>
          <a:effectLst>
            <a:softEdge rad="88900"/>
          </a:effectLst>
        </p:spPr>
      </p:pic>
      <p:sp>
        <p:nvSpPr>
          <p:cNvPr id="20" name="object 6">
            <a:extLst>
              <a:ext uri="{FF2B5EF4-FFF2-40B4-BE49-F238E27FC236}">
                <a16:creationId xmlns:a16="http://schemas.microsoft.com/office/drawing/2014/main" id="{71A9DB6E-76AC-91D3-B51C-5550BF6641A1}"/>
              </a:ext>
            </a:extLst>
          </p:cNvPr>
          <p:cNvSpPr txBox="1"/>
          <p:nvPr/>
        </p:nvSpPr>
        <p:spPr>
          <a:xfrm>
            <a:off x="563533" y="5020770"/>
            <a:ext cx="5730934" cy="3624710"/>
          </a:xfrm>
          <a:prstGeom prst="rect">
            <a:avLst/>
          </a:prstGeom>
          <a:ln w="12700">
            <a:noFill/>
          </a:ln>
        </p:spPr>
        <p:txBody>
          <a:bodyPr vert="horz" wrap="square" lIns="0" tIns="15875" rIns="0" bIns="0" rtlCol="0">
            <a:spAutoFit/>
          </a:bodyPr>
          <a:lstStyle/>
          <a:p>
            <a:r>
              <a:rPr lang="ja-JP" altLang="en-US" sz="1400" b="1" dirty="0">
                <a:latin typeface="UD デジタル 教科書体 NP-R" panose="02020400000000000000" pitchFamily="18" charset="-128"/>
                <a:ea typeface="UD デジタル 教科書体 NP-R" panose="02020400000000000000" pitchFamily="18" charset="-128"/>
              </a:rPr>
              <a:t>「プロフィール」</a:t>
            </a:r>
          </a:p>
          <a:p>
            <a:r>
              <a:rPr lang="ja-JP" altLang="en-US" sz="1400" dirty="0">
                <a:latin typeface="UD デジタル 教科書体 NP-R" panose="02020400000000000000" pitchFamily="18" charset="-128"/>
                <a:ea typeface="UD デジタル 教科書体 NP-R" panose="02020400000000000000" pitchFamily="18" charset="-128"/>
              </a:rPr>
              <a:t>父親の影響で幼少より音楽に触れながら成長する傍ら、</a:t>
            </a:r>
            <a:r>
              <a:rPr lang="en-US" altLang="ja-JP" sz="1400" dirty="0">
                <a:latin typeface="UD デジタル 教科書体 NP-R" panose="02020400000000000000" pitchFamily="18" charset="-128"/>
                <a:ea typeface="UD デジタル 教科書体 NP-R" panose="02020400000000000000" pitchFamily="18" charset="-128"/>
              </a:rPr>
              <a:t>5 </a:t>
            </a:r>
            <a:r>
              <a:rPr lang="ja-JP" altLang="en-US" sz="1400" dirty="0">
                <a:latin typeface="UD デジタル 教科書体 NP-R" panose="02020400000000000000" pitchFamily="18" charset="-128"/>
                <a:ea typeface="UD デジタル 教科書体 NP-R" panose="02020400000000000000" pitchFamily="18" charset="-128"/>
              </a:rPr>
              <a:t>歳の頃より津軽民謡の歌を小山流の民謡歌手に手ほどきを受ける。</a:t>
            </a:r>
          </a:p>
          <a:p>
            <a:r>
              <a:rPr lang="ja-JP" altLang="en-US" sz="1400" dirty="0">
                <a:latin typeface="UD デジタル 教科書体 NP-R" panose="02020400000000000000" pitchFamily="18" charset="-128"/>
                <a:ea typeface="UD デジタル 教科書体 NP-R" panose="02020400000000000000" pitchFamily="18" charset="-128"/>
              </a:rPr>
              <a:t>６歳の頃より津軽三味線を習い始め、修行を積む。のちに木乃下真市氏に師事し多くを学ぶ。</a:t>
            </a:r>
          </a:p>
          <a:p>
            <a:r>
              <a:rPr lang="ja-JP" altLang="en-US" sz="1400" dirty="0">
                <a:latin typeface="UD デジタル 教科書体 NP-R" panose="02020400000000000000" pitchFamily="18" charset="-128"/>
                <a:ea typeface="UD デジタル 教科書体 NP-R" panose="02020400000000000000" pitchFamily="18" charset="-128"/>
              </a:rPr>
              <a:t>現在はソロ活動を始め、ライブ演奏、結婚式、レコーディング、テレビ出演、学校公演、後生への教授活動、各種イベントなどで活動中。</a:t>
            </a:r>
          </a:p>
          <a:p>
            <a:r>
              <a:rPr lang="ja-JP" altLang="en-US" sz="1400" dirty="0">
                <a:latin typeface="UD デジタル 教科書体 NP-R" panose="02020400000000000000" pitchFamily="18" charset="-128"/>
                <a:ea typeface="UD デジタル 教科書体 NP-R" panose="02020400000000000000" pitchFamily="18" charset="-128"/>
              </a:rPr>
              <a:t>現在は慶應大学津軽三味線サークル弦音巴（おとは）の講師として指導も行い全国大会などでも優勝するなど後進の指導にも力を入れている。</a:t>
            </a:r>
            <a:endParaRPr lang="en-US" altLang="ja-JP" sz="1400" dirty="0">
              <a:latin typeface="UD デジタル 教科書体 NP-R" panose="02020400000000000000" pitchFamily="18" charset="-128"/>
              <a:ea typeface="UD デジタル 教科書体 NP-R" panose="02020400000000000000" pitchFamily="18" charset="-128"/>
            </a:endParaRPr>
          </a:p>
          <a:p>
            <a:endParaRPr lang="ja-JP" altLang="en-US" sz="1400" dirty="0">
              <a:latin typeface="UD デジタル 教科書体 NP-R" panose="02020400000000000000" pitchFamily="18" charset="-128"/>
              <a:ea typeface="UD デジタル 教科書体 NP-R" panose="02020400000000000000" pitchFamily="18" charset="-128"/>
            </a:endParaRPr>
          </a:p>
          <a:p>
            <a:r>
              <a:rPr lang="ja-JP" altLang="en-US" sz="1050" dirty="0">
                <a:latin typeface="UD デジタル 教科書体 NP-R" panose="02020400000000000000" pitchFamily="18" charset="-128"/>
                <a:ea typeface="UD デジタル 教科書体 NP-R" panose="02020400000000000000" pitchFamily="18" charset="-128"/>
              </a:rPr>
              <a:t>現在までの経過</a:t>
            </a:r>
          </a:p>
          <a:p>
            <a:r>
              <a:rPr lang="ja-JP" altLang="en-US" sz="1050" dirty="0">
                <a:latin typeface="UD デジタル 教科書体 NP-R" panose="02020400000000000000" pitchFamily="18" charset="-128"/>
                <a:ea typeface="UD デジタル 教科書体 NP-R" panose="02020400000000000000" pitchFamily="18" charset="-128"/>
              </a:rPr>
              <a:t>〇</a:t>
            </a:r>
            <a:r>
              <a:rPr lang="en-US" altLang="ja-JP" sz="1050" dirty="0">
                <a:latin typeface="UD デジタル 教科書体 NP-R" panose="02020400000000000000" pitchFamily="18" charset="-128"/>
                <a:ea typeface="UD デジタル 教科書体 NP-R" panose="02020400000000000000" pitchFamily="18" charset="-128"/>
              </a:rPr>
              <a:t>2008 </a:t>
            </a:r>
            <a:r>
              <a:rPr lang="ja-JP" altLang="en-US" sz="1050" dirty="0">
                <a:latin typeface="UD デジタル 教科書体 NP-R" panose="02020400000000000000" pitchFamily="18" charset="-128"/>
                <a:ea typeface="UD デジタル 教科書体 NP-R" panose="02020400000000000000" pitchFamily="18" charset="-128"/>
              </a:rPr>
              <a:t>年</a:t>
            </a:r>
            <a:r>
              <a:rPr lang="en-US" altLang="ja-JP" sz="1050" dirty="0">
                <a:latin typeface="UD デジタル 教科書体 NP-R" panose="02020400000000000000" pitchFamily="18" charset="-128"/>
                <a:ea typeface="UD デジタル 教科書体 NP-R" panose="02020400000000000000" pitchFamily="18" charset="-128"/>
              </a:rPr>
              <a:t>3 </a:t>
            </a:r>
            <a:r>
              <a:rPr lang="ja-JP" altLang="en-US" sz="1050" dirty="0">
                <a:latin typeface="UD デジタル 教科書体 NP-R" panose="02020400000000000000" pitchFamily="18" charset="-128"/>
                <a:ea typeface="UD デジタル 教科書体 NP-R" panose="02020400000000000000" pitchFamily="18" charset="-128"/>
              </a:rPr>
              <a:t>月、スペインのサラマンカ大学での日西交流イベントにてフラメンコと津軽三味線のコラボレーション企画に呼ばれ演奏。津軽三味線ソロコンサートも開催，好評を博す。</a:t>
            </a:r>
          </a:p>
          <a:p>
            <a:r>
              <a:rPr lang="ja-JP" altLang="en-US" sz="1050" dirty="0">
                <a:latin typeface="UD デジタル 教科書体 NP-R" panose="02020400000000000000" pitchFamily="18" charset="-128"/>
                <a:ea typeface="UD デジタル 教科書体 NP-R" panose="02020400000000000000" pitchFamily="18" charset="-128"/>
              </a:rPr>
              <a:t>○</a:t>
            </a:r>
            <a:r>
              <a:rPr lang="en-US" altLang="ja-JP" sz="1050" dirty="0">
                <a:latin typeface="UD デジタル 教科書体 NP-R" panose="02020400000000000000" pitchFamily="18" charset="-128"/>
                <a:ea typeface="UD デジタル 教科書体 NP-R" panose="02020400000000000000" pitchFamily="18" charset="-128"/>
              </a:rPr>
              <a:t>2010 </a:t>
            </a:r>
            <a:r>
              <a:rPr lang="ja-JP" altLang="en-US" sz="1050" dirty="0">
                <a:latin typeface="UD デジタル 教科書体 NP-R" panose="02020400000000000000" pitchFamily="18" charset="-128"/>
                <a:ea typeface="UD デジタル 教科書体 NP-R" panose="02020400000000000000" pitchFamily="18" charset="-128"/>
              </a:rPr>
              <a:t>年　　アコーディオン奏者、後藤ミホコのＣＤアルバム「アコーディオニスト」に津軽三味線でゲスト参加　８月に発売開始</a:t>
            </a:r>
          </a:p>
          <a:p>
            <a:r>
              <a:rPr lang="ja-JP" altLang="en-US" sz="1050" dirty="0">
                <a:latin typeface="UD デジタル 教科書体 NP-R" panose="02020400000000000000" pitchFamily="18" charset="-128"/>
                <a:ea typeface="UD デジタル 教科書体 NP-R" panose="02020400000000000000" pitchFamily="18" charset="-128"/>
              </a:rPr>
              <a:t>○</a:t>
            </a:r>
            <a:r>
              <a:rPr lang="en-US" altLang="ja-JP" sz="1050" dirty="0">
                <a:latin typeface="UD デジタル 教科書体 NP-R" panose="02020400000000000000" pitchFamily="18" charset="-128"/>
                <a:ea typeface="UD デジタル 教科書体 NP-R" panose="02020400000000000000" pitchFamily="18" charset="-128"/>
              </a:rPr>
              <a:t>2018 </a:t>
            </a:r>
            <a:r>
              <a:rPr lang="ja-JP" altLang="en-US" sz="1050" dirty="0">
                <a:latin typeface="UD デジタル 教科書体 NP-R" panose="02020400000000000000" pitchFamily="18" charset="-128"/>
                <a:ea typeface="UD デジタル 教科書体 NP-R" panose="02020400000000000000" pitchFamily="18" charset="-128"/>
              </a:rPr>
              <a:t>年　</a:t>
            </a:r>
            <a:r>
              <a:rPr lang="en-US" altLang="ja-JP" sz="1050" dirty="0">
                <a:latin typeface="UD デジタル 教科書体 NP-R" panose="02020400000000000000" pitchFamily="18" charset="-128"/>
                <a:ea typeface="UD デジタル 教科書体 NP-R" panose="02020400000000000000" pitchFamily="18" charset="-128"/>
              </a:rPr>
              <a:t>10 </a:t>
            </a:r>
            <a:r>
              <a:rPr lang="ja-JP" altLang="en-US" sz="1050" dirty="0">
                <a:latin typeface="UD デジタル 教科書体 NP-R" panose="02020400000000000000" pitchFamily="18" charset="-128"/>
                <a:ea typeface="UD デジタル 教科書体 NP-R" panose="02020400000000000000" pitchFamily="18" charset="-128"/>
              </a:rPr>
              <a:t>月ロシアのサンクトペテルブルクにて行われている</a:t>
            </a:r>
            <a:r>
              <a:rPr lang="en-US" altLang="ja-JP" sz="1050" dirty="0">
                <a:latin typeface="UD デジタル 教科書体 NP-R" panose="02020400000000000000" pitchFamily="18" charset="-128"/>
                <a:ea typeface="UD デジタル 教科書体 NP-R" panose="02020400000000000000" pitchFamily="18" charset="-128"/>
              </a:rPr>
              <a:t>Terem crossover international</a:t>
            </a:r>
          </a:p>
          <a:p>
            <a:r>
              <a:rPr lang="en-US" altLang="ja-JP" sz="1050" dirty="0">
                <a:latin typeface="UD デジタル 教科書体 NP-R" panose="02020400000000000000" pitchFamily="18" charset="-128"/>
                <a:ea typeface="UD デジタル 教科書体 NP-R" panose="02020400000000000000" pitchFamily="18" charset="-128"/>
              </a:rPr>
              <a:t>music competition</a:t>
            </a:r>
            <a:r>
              <a:rPr lang="ja-JP" altLang="en-US" sz="1050" dirty="0">
                <a:latin typeface="UD デジタル 教科書体 NP-R" panose="02020400000000000000" pitchFamily="18" charset="-128"/>
                <a:ea typeface="UD デジタル 教科書体 NP-R" panose="02020400000000000000" pitchFamily="18" charset="-128"/>
              </a:rPr>
              <a:t>（世界音楽コンクール）に参加。オーディエンス賞１位受賞。総合</a:t>
            </a:r>
            <a:r>
              <a:rPr lang="en-US" altLang="ja-JP" sz="1050" dirty="0">
                <a:latin typeface="UD デジタル 教科書体 NP-R" panose="02020400000000000000" pitchFamily="18" charset="-128"/>
                <a:ea typeface="UD デジタル 教科書体 NP-R" panose="02020400000000000000" pitchFamily="18" charset="-128"/>
              </a:rPr>
              <a:t>4 </a:t>
            </a:r>
            <a:r>
              <a:rPr lang="ja-JP" altLang="en-US" sz="1050" dirty="0">
                <a:latin typeface="UD デジタル 教科書体 NP-R" panose="02020400000000000000" pitchFamily="18" charset="-128"/>
                <a:ea typeface="UD デジタル 教科書体 NP-R" panose="02020400000000000000" pitchFamily="18" charset="-128"/>
              </a:rPr>
              <a:t>位受賞。</a:t>
            </a:r>
          </a:p>
          <a:p>
            <a:r>
              <a:rPr lang="ja-JP" altLang="en-US" sz="1050" dirty="0">
                <a:latin typeface="UD デジタル 教科書体 NP-R" panose="02020400000000000000" pitchFamily="18" charset="-128"/>
                <a:ea typeface="UD デジタル 教科書体 NP-R" panose="02020400000000000000" pitchFamily="18" charset="-128"/>
              </a:rPr>
              <a:t>○</a:t>
            </a:r>
            <a:r>
              <a:rPr lang="en-US" altLang="ja-JP" sz="1050" dirty="0">
                <a:latin typeface="UD デジタル 教科書体 NP-R" panose="02020400000000000000" pitchFamily="18" charset="-128"/>
                <a:ea typeface="UD デジタル 教科書体 NP-R" panose="02020400000000000000" pitchFamily="18" charset="-128"/>
              </a:rPr>
              <a:t>2019 </a:t>
            </a:r>
            <a:r>
              <a:rPr lang="ja-JP" altLang="en-US" sz="1050" dirty="0">
                <a:latin typeface="UD デジタル 教科書体 NP-R" panose="02020400000000000000" pitchFamily="18" charset="-128"/>
                <a:ea typeface="UD デジタル 教科書体 NP-R" panose="02020400000000000000" pitchFamily="18" charset="-128"/>
              </a:rPr>
              <a:t>年　全日本津軽三味線競技会名古屋大会にて一般男性の部で優勝。</a:t>
            </a:r>
            <a:endParaRPr sz="700" dirty="0">
              <a:latin typeface="UD デジタル 教科書体 NP-R" panose="02020400000000000000" pitchFamily="18" charset="-128"/>
              <a:ea typeface="UD デジタル 教科書体 NP-R" panose="02020400000000000000" pitchFamily="18" charset="-128"/>
              <a:cs typeface="MS PMincho"/>
            </a:endParaRPr>
          </a:p>
        </p:txBody>
      </p:sp>
      <p:pic>
        <p:nvPicPr>
          <p:cNvPr id="21" name="図 20">
            <a:extLst>
              <a:ext uri="{FF2B5EF4-FFF2-40B4-BE49-F238E27FC236}">
                <a16:creationId xmlns:a16="http://schemas.microsoft.com/office/drawing/2014/main" id="{049B67F8-1D4E-F2A5-C8F9-A00E18BF62AA}"/>
              </a:ext>
            </a:extLst>
          </p:cNvPr>
          <p:cNvPicPr>
            <a:picLocks noChangeAspect="1"/>
          </p:cNvPicPr>
          <p:nvPr/>
        </p:nvPicPr>
        <p:blipFill>
          <a:blip r:embed="rId5">
            <a:extLst>
              <a:ext uri="{28A0092B-C50C-407E-A947-70E740481C1C}">
                <a14:useLocalDpi xmlns:a14="http://schemas.microsoft.com/office/drawing/2010/main" val="0"/>
              </a:ext>
            </a:extLst>
          </a:blip>
          <a:srcRect t="75216" b="7703"/>
          <a:stretch>
            <a:fillRect/>
          </a:stretch>
        </p:blipFill>
        <p:spPr>
          <a:xfrm>
            <a:off x="-93942" y="4333339"/>
            <a:ext cx="7154906" cy="687431"/>
          </a:xfrm>
          <a:prstGeom prst="rect">
            <a:avLst/>
          </a:prstGeom>
        </p:spPr>
      </p:pic>
      <p:sp>
        <p:nvSpPr>
          <p:cNvPr id="22" name="テキスト ボックス 21">
            <a:extLst>
              <a:ext uri="{FF2B5EF4-FFF2-40B4-BE49-F238E27FC236}">
                <a16:creationId xmlns:a16="http://schemas.microsoft.com/office/drawing/2014/main" id="{91710085-AF01-1541-9AB1-1322457088C5}"/>
              </a:ext>
            </a:extLst>
          </p:cNvPr>
          <p:cNvSpPr txBox="1"/>
          <p:nvPr/>
        </p:nvSpPr>
        <p:spPr>
          <a:xfrm>
            <a:off x="3796771" y="4270106"/>
            <a:ext cx="2578100" cy="261610"/>
          </a:xfrm>
          <a:prstGeom prst="rect">
            <a:avLst/>
          </a:prstGeom>
          <a:noFill/>
        </p:spPr>
        <p:txBody>
          <a:bodyPr wrap="square" rtlCol="0">
            <a:spAutoFit/>
          </a:bodyPr>
          <a:lstStyle/>
          <a:p>
            <a:r>
              <a:rPr lang="ja-JP" altLang="en-US" sz="1050" spc="285" dirty="0">
                <a:solidFill>
                  <a:srgbClr val="231F20"/>
                </a:solidFill>
                <a:latin typeface="さつき源代明朝" panose="02000603000000000000" pitchFamily="2" charset="-128"/>
                <a:ea typeface="さつき源代明朝" panose="02000603000000000000" pitchFamily="2" charset="-128"/>
                <a:cs typeface="MS PMincho"/>
              </a:rPr>
              <a:t>く</a:t>
            </a:r>
            <a:r>
              <a:rPr lang="ja-JP" altLang="en-US" sz="1050" dirty="0">
                <a:solidFill>
                  <a:srgbClr val="231F20"/>
                </a:solidFill>
                <a:latin typeface="さつき源代明朝" panose="02000603000000000000" pitchFamily="2" charset="-128"/>
                <a:ea typeface="さつき源代明朝" panose="02000603000000000000" pitchFamily="2" charset="-128"/>
                <a:cs typeface="MS PMincho"/>
              </a:rPr>
              <a:t> </a:t>
            </a:r>
            <a:r>
              <a:rPr lang="ja-JP" altLang="en-US" sz="1050" spc="280" dirty="0">
                <a:solidFill>
                  <a:srgbClr val="231F20"/>
                </a:solidFill>
                <a:latin typeface="さつき源代明朝" panose="02000603000000000000" pitchFamily="2" charset="-128"/>
                <a:ea typeface="さつき源代明朝" panose="02000603000000000000" pitchFamily="2" charset="-128"/>
                <a:cs typeface="MS PMincho"/>
              </a:rPr>
              <a:t>り</a:t>
            </a:r>
            <a:r>
              <a:rPr lang="ja-JP" altLang="en-US" sz="1050" dirty="0">
                <a:solidFill>
                  <a:srgbClr val="231F20"/>
                </a:solidFill>
                <a:latin typeface="さつき源代明朝" panose="02000603000000000000" pitchFamily="2" charset="-128"/>
                <a:ea typeface="さつき源代明朝" panose="02000603000000000000" pitchFamily="2" charset="-128"/>
                <a:cs typeface="MS PMincho"/>
              </a:rPr>
              <a:t> </a:t>
            </a:r>
            <a:r>
              <a:rPr lang="ja-JP" altLang="en-US" sz="1050" spc="400" dirty="0">
                <a:solidFill>
                  <a:srgbClr val="231F20"/>
                </a:solidFill>
                <a:latin typeface="さつき源代明朝" panose="02000603000000000000" pitchFamily="2" charset="-128"/>
                <a:ea typeface="さつき源代明朝" panose="02000603000000000000" pitchFamily="2" charset="-128"/>
                <a:cs typeface="MS PMincho"/>
              </a:rPr>
              <a:t>は</a:t>
            </a:r>
            <a:r>
              <a:rPr lang="ja-JP" altLang="en-US" sz="1050" spc="5" dirty="0">
                <a:solidFill>
                  <a:srgbClr val="231F20"/>
                </a:solidFill>
                <a:latin typeface="さつき源代明朝" panose="02000603000000000000" pitchFamily="2" charset="-128"/>
                <a:ea typeface="さつき源代明朝" panose="02000603000000000000" pitchFamily="2" charset="-128"/>
                <a:cs typeface="MS PMincho"/>
              </a:rPr>
              <a:t> </a:t>
            </a:r>
            <a:r>
              <a:rPr lang="ja-JP" altLang="en-US" sz="1050" spc="215" dirty="0">
                <a:solidFill>
                  <a:srgbClr val="231F20"/>
                </a:solidFill>
                <a:latin typeface="さつき源代明朝" panose="02000603000000000000" pitchFamily="2" charset="-128"/>
                <a:ea typeface="さつき源代明朝" panose="02000603000000000000" pitchFamily="2" charset="-128"/>
                <a:cs typeface="MS PMincho"/>
              </a:rPr>
              <a:t>ら</a:t>
            </a:r>
            <a:r>
              <a:rPr lang="ja-JP" altLang="en-US" sz="1050" dirty="0">
                <a:solidFill>
                  <a:srgbClr val="231F20"/>
                </a:solidFill>
                <a:latin typeface="さつき源代明朝" panose="02000603000000000000" pitchFamily="2" charset="-128"/>
                <a:ea typeface="さつき源代明朝" panose="02000603000000000000" pitchFamily="2" charset="-128"/>
                <a:cs typeface="MS PMincho"/>
              </a:rPr>
              <a:t>	</a:t>
            </a:r>
            <a:r>
              <a:rPr lang="ja-JP" altLang="en-US" sz="1050" spc="140" dirty="0">
                <a:solidFill>
                  <a:srgbClr val="231F20"/>
                </a:solidFill>
                <a:latin typeface="さつき源代明朝" panose="02000603000000000000" pitchFamily="2" charset="-128"/>
                <a:ea typeface="さつき源代明朝" panose="02000603000000000000" pitchFamily="2" charset="-128"/>
                <a:cs typeface="MS PMincho"/>
              </a:rPr>
              <a:t>た</a:t>
            </a:r>
            <a:r>
              <a:rPr lang="ja-JP" altLang="en-US" sz="1050" dirty="0">
                <a:solidFill>
                  <a:srgbClr val="231F20"/>
                </a:solidFill>
                <a:latin typeface="さつき源代明朝" panose="02000603000000000000" pitchFamily="2" charset="-128"/>
                <a:ea typeface="さつき源代明朝" panose="02000603000000000000" pitchFamily="2" charset="-128"/>
                <a:cs typeface="MS PMincho"/>
              </a:rPr>
              <a:t> </a:t>
            </a:r>
            <a:r>
              <a:rPr lang="ja-JP" altLang="en-US" sz="1050" spc="140" dirty="0">
                <a:solidFill>
                  <a:srgbClr val="231F20"/>
                </a:solidFill>
                <a:latin typeface="さつき源代明朝" panose="02000603000000000000" pitchFamily="2" charset="-128"/>
                <a:ea typeface="さつき源代明朝" panose="02000603000000000000" pitchFamily="2" charset="-128"/>
                <a:cs typeface="MS PMincho"/>
              </a:rPr>
              <a:t>け</a:t>
            </a:r>
            <a:r>
              <a:rPr lang="ja-JP" altLang="en-US" sz="1050" dirty="0">
                <a:solidFill>
                  <a:srgbClr val="231F20"/>
                </a:solidFill>
                <a:latin typeface="さつき源代明朝" panose="02000603000000000000" pitchFamily="2" charset="-128"/>
                <a:ea typeface="さつき源代明朝" panose="02000603000000000000" pitchFamily="2" charset="-128"/>
                <a:cs typeface="MS PMincho"/>
              </a:rPr>
              <a:t> </a:t>
            </a:r>
            <a:r>
              <a:rPr lang="ja-JP" altLang="en-US" sz="1050" spc="145" dirty="0">
                <a:solidFill>
                  <a:srgbClr val="231F20"/>
                </a:solidFill>
                <a:latin typeface="さつき源代明朝" panose="02000603000000000000" pitchFamily="2" charset="-128"/>
                <a:ea typeface="さつき源代明朝" panose="02000603000000000000" pitchFamily="2" charset="-128"/>
                <a:cs typeface="MS PMincho"/>
              </a:rPr>
              <a:t>ひ</a:t>
            </a:r>
            <a:r>
              <a:rPr lang="ja-JP" altLang="en-US" sz="1050" dirty="0">
                <a:solidFill>
                  <a:srgbClr val="231F20"/>
                </a:solidFill>
                <a:latin typeface="さつき源代明朝" panose="02000603000000000000" pitchFamily="2" charset="-128"/>
                <a:ea typeface="さつき源代明朝" panose="02000603000000000000" pitchFamily="2" charset="-128"/>
                <a:cs typeface="MS PMincho"/>
              </a:rPr>
              <a:t> </a:t>
            </a:r>
            <a:r>
              <a:rPr lang="ja-JP" altLang="en-US" sz="1050" spc="25" dirty="0">
                <a:solidFill>
                  <a:srgbClr val="231F20"/>
                </a:solidFill>
                <a:latin typeface="さつき源代明朝" panose="02000603000000000000" pitchFamily="2" charset="-128"/>
                <a:ea typeface="さつき源代明朝" panose="02000603000000000000" pitchFamily="2" charset="-128"/>
                <a:cs typeface="MS PMincho"/>
              </a:rPr>
              <a:t>ろ</a:t>
            </a:r>
            <a:endParaRPr kumimoji="1" lang="ja-JP" altLang="en-US" sz="1050" dirty="0"/>
          </a:p>
        </p:txBody>
      </p:sp>
      <p:sp>
        <p:nvSpPr>
          <p:cNvPr id="23" name="四角形: 角を丸くする 22">
            <a:extLst>
              <a:ext uri="{FF2B5EF4-FFF2-40B4-BE49-F238E27FC236}">
                <a16:creationId xmlns:a16="http://schemas.microsoft.com/office/drawing/2014/main" id="{7FDAD948-3001-A1E1-D60D-2C843A4D7E2F}"/>
              </a:ext>
            </a:extLst>
          </p:cNvPr>
          <p:cNvSpPr/>
          <p:nvPr/>
        </p:nvSpPr>
        <p:spPr>
          <a:xfrm>
            <a:off x="563533" y="8753056"/>
            <a:ext cx="5811338" cy="875038"/>
          </a:xfrm>
          <a:prstGeom prst="roundRect">
            <a:avLst/>
          </a:prstGeom>
          <a:solidFill>
            <a:srgbClr val="DBC28B"/>
          </a:solidFill>
          <a:ln w="38100">
            <a:solidFill>
              <a:srgbClr val="A683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BF4C61E-A49E-422D-B08C-22029C832BDB}"/>
              </a:ext>
            </a:extLst>
          </p:cNvPr>
          <p:cNvSpPr txBox="1"/>
          <p:nvPr/>
        </p:nvSpPr>
        <p:spPr>
          <a:xfrm>
            <a:off x="1724775" y="8929666"/>
            <a:ext cx="4948518" cy="584775"/>
          </a:xfrm>
          <a:prstGeom prst="rect">
            <a:avLst/>
          </a:prstGeom>
          <a:noFill/>
        </p:spPr>
        <p:txBody>
          <a:bodyPr wrap="square" rtlCol="0">
            <a:spAutoFit/>
          </a:bodyPr>
          <a:lstStyle/>
          <a:p>
            <a:pPr algn="ctr"/>
            <a:r>
              <a:rPr kumimoji="1" lang="en-US" altLang="ja-JP" sz="3200" b="1" dirty="0">
                <a:effectLst>
                  <a:glow rad="152400">
                    <a:schemeClr val="bg1"/>
                  </a:glow>
                </a:effectLst>
              </a:rPr>
              <a:t>8</a:t>
            </a:r>
            <a:r>
              <a:rPr kumimoji="1" lang="ja-JP" altLang="en-US" sz="3200" b="1" dirty="0">
                <a:effectLst>
                  <a:glow rad="152400">
                    <a:schemeClr val="bg1"/>
                  </a:glow>
                </a:effectLst>
              </a:rPr>
              <a:t>月</a:t>
            </a:r>
            <a:r>
              <a:rPr kumimoji="1" lang="en-US" altLang="ja-JP" sz="3200" b="1" dirty="0">
                <a:effectLst>
                  <a:glow rad="152400">
                    <a:schemeClr val="bg1"/>
                  </a:glow>
                </a:effectLst>
              </a:rPr>
              <a:t>23</a:t>
            </a:r>
            <a:r>
              <a:rPr kumimoji="1" lang="ja-JP" altLang="en-US" sz="3200" b="1" dirty="0">
                <a:effectLst>
                  <a:glow rad="152400">
                    <a:schemeClr val="bg1"/>
                  </a:glow>
                </a:effectLst>
              </a:rPr>
              <a:t>日 </a:t>
            </a:r>
            <a:r>
              <a:rPr kumimoji="1" lang="en-US" altLang="ja-JP" sz="3200" b="1" dirty="0">
                <a:effectLst>
                  <a:glow rad="152400">
                    <a:schemeClr val="bg1"/>
                  </a:glow>
                </a:effectLst>
              </a:rPr>
              <a:t>(</a:t>
            </a:r>
            <a:r>
              <a:rPr kumimoji="1" lang="ja-JP" altLang="en-US" sz="3200" b="1" dirty="0">
                <a:effectLst>
                  <a:glow rad="152400">
                    <a:schemeClr val="bg1"/>
                  </a:glow>
                </a:effectLst>
              </a:rPr>
              <a:t>日</a:t>
            </a:r>
            <a:r>
              <a:rPr kumimoji="1" lang="en-US" altLang="ja-JP" sz="3200" b="1" dirty="0">
                <a:effectLst>
                  <a:glow rad="152400">
                    <a:schemeClr val="bg1"/>
                  </a:glow>
                </a:effectLst>
              </a:rPr>
              <a:t>)  14</a:t>
            </a:r>
            <a:r>
              <a:rPr kumimoji="1" lang="ja-JP" altLang="en-US" sz="3200" b="1" dirty="0">
                <a:effectLst>
                  <a:glow rad="152400">
                    <a:schemeClr val="bg1"/>
                  </a:glow>
                </a:effectLst>
              </a:rPr>
              <a:t>時～</a:t>
            </a:r>
          </a:p>
        </p:txBody>
      </p:sp>
      <p:sp>
        <p:nvSpPr>
          <p:cNvPr id="25" name="テキスト ボックス 24">
            <a:extLst>
              <a:ext uri="{FF2B5EF4-FFF2-40B4-BE49-F238E27FC236}">
                <a16:creationId xmlns:a16="http://schemas.microsoft.com/office/drawing/2014/main" id="{64FE4E9F-84CF-867C-61AF-E3A0FB052A76}"/>
              </a:ext>
            </a:extLst>
          </p:cNvPr>
          <p:cNvSpPr txBox="1"/>
          <p:nvPr/>
        </p:nvSpPr>
        <p:spPr>
          <a:xfrm>
            <a:off x="-1014410" y="8991222"/>
            <a:ext cx="4948518" cy="461665"/>
          </a:xfrm>
          <a:prstGeom prst="rect">
            <a:avLst/>
          </a:prstGeom>
          <a:noFill/>
        </p:spPr>
        <p:txBody>
          <a:bodyPr wrap="square" rtlCol="0">
            <a:spAutoFit/>
          </a:bodyPr>
          <a:lstStyle/>
          <a:p>
            <a:pPr algn="ctr"/>
            <a:r>
              <a:rPr kumimoji="1" lang="ja-JP" altLang="en-US" sz="2400" b="1" dirty="0"/>
              <a:t>開催日時</a:t>
            </a:r>
          </a:p>
        </p:txBody>
      </p:sp>
    </p:spTree>
    <p:extLst>
      <p:ext uri="{BB962C8B-B14F-4D97-AF65-F5344CB8AC3E}">
        <p14:creationId xmlns:p14="http://schemas.microsoft.com/office/powerpoint/2010/main" val="185542842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128</TotalTime>
  <Words>265</Words>
  <Application>Microsoft Office PowerPoint</Application>
  <PresentationFormat>A4 210 x 297 mm</PresentationFormat>
  <Paragraphs>15</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UD デジタル 教科書体 NP-R</vt:lpstr>
      <vt:lpstr>さつき源代明朝</vt:lpstr>
      <vt:lpstr>Aptos</vt:lpstr>
      <vt:lpstr>Aptos Display</vt:lpstr>
      <vt:lpstr>Arial</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ちあき おおすみ</dc:creator>
  <cp:lastModifiedBy>齋藤 芙美</cp:lastModifiedBy>
  <cp:revision>4</cp:revision>
  <dcterms:created xsi:type="dcterms:W3CDTF">2026-03-30T22:27:35Z</dcterms:created>
  <dcterms:modified xsi:type="dcterms:W3CDTF">2026-06-10T01:32:57Z</dcterms:modified>
</cp:coreProperties>
</file>