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F"/>
    <a:srgbClr val="A68334"/>
    <a:srgbClr val="DBC2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244" autoAdjust="0"/>
    <p:restoredTop sz="94660"/>
  </p:normalViewPr>
  <p:slideViewPr>
    <p:cSldViewPr snapToGrid="0">
      <p:cViewPr>
        <p:scale>
          <a:sx n="66" d="100"/>
          <a:sy n="66" d="100"/>
        </p:scale>
        <p:origin x="1292" y="-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91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274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38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05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6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606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82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74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80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04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78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645F75-79E3-4889-B152-F2361ADBB892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4435B-1DA4-42F4-B11D-5D5964805C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78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>
            <a:extLst>
              <a:ext uri="{FF2B5EF4-FFF2-40B4-BE49-F238E27FC236}">
                <a16:creationId xmlns:a16="http://schemas.microsoft.com/office/drawing/2014/main" id="{D13C3959-22AA-10F8-FD43-FE008FA4D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4"/>
          <a:stretch>
            <a:fillRect/>
          </a:stretch>
        </p:blipFill>
        <p:spPr>
          <a:xfrm>
            <a:off x="-450554" y="-71718"/>
            <a:ext cx="7767099" cy="1044008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C17329C6-8237-B1DC-56AD-DFABC99DAB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86"/>
          <a:stretch>
            <a:fillRect/>
          </a:stretch>
        </p:blipFill>
        <p:spPr>
          <a:xfrm rot="1328644">
            <a:off x="-902080" y="-290037"/>
            <a:ext cx="7412059" cy="6644739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306E9D02-3927-CA1A-1CB5-86782CE0E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686"/>
          <a:stretch>
            <a:fillRect/>
          </a:stretch>
        </p:blipFill>
        <p:spPr>
          <a:xfrm rot="159643">
            <a:off x="-120841" y="4244209"/>
            <a:ext cx="6914621" cy="6198797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7FDAD948-3001-A1E1-D60D-2C843A4D7E2F}"/>
              </a:ext>
            </a:extLst>
          </p:cNvPr>
          <p:cNvSpPr/>
          <p:nvPr/>
        </p:nvSpPr>
        <p:spPr>
          <a:xfrm>
            <a:off x="563533" y="8753056"/>
            <a:ext cx="5811338" cy="87503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BF4C61E-A49E-422D-B08C-22029C832BDB}"/>
              </a:ext>
            </a:extLst>
          </p:cNvPr>
          <p:cNvSpPr txBox="1"/>
          <p:nvPr/>
        </p:nvSpPr>
        <p:spPr>
          <a:xfrm>
            <a:off x="1724775" y="8929666"/>
            <a:ext cx="4948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>
                <a:effectLst>
                  <a:glow rad="152400">
                    <a:schemeClr val="bg1"/>
                  </a:glow>
                </a:effectLst>
              </a:rPr>
              <a:t>6</a:t>
            </a:r>
            <a:r>
              <a:rPr kumimoji="1" lang="ja-JP" altLang="en-US" sz="3200" b="1" dirty="0">
                <a:effectLst>
                  <a:glow rad="152400">
                    <a:schemeClr val="bg1"/>
                  </a:glow>
                </a:effectLst>
              </a:rPr>
              <a:t>月</a:t>
            </a:r>
            <a:r>
              <a:rPr kumimoji="1" lang="en-US" altLang="ja-JP" sz="3200" b="1" dirty="0">
                <a:effectLst>
                  <a:glow rad="152400">
                    <a:schemeClr val="bg1"/>
                  </a:glow>
                </a:effectLst>
              </a:rPr>
              <a:t>21</a:t>
            </a:r>
            <a:r>
              <a:rPr kumimoji="1" lang="ja-JP" altLang="en-US" sz="3200" b="1" dirty="0">
                <a:effectLst>
                  <a:glow rad="152400">
                    <a:schemeClr val="bg1"/>
                  </a:glow>
                </a:effectLst>
              </a:rPr>
              <a:t>日 </a:t>
            </a:r>
            <a:r>
              <a:rPr kumimoji="1" lang="en-US" altLang="ja-JP" sz="3200" b="1" dirty="0">
                <a:effectLst>
                  <a:glow rad="152400">
                    <a:schemeClr val="bg1"/>
                  </a:glow>
                </a:effectLst>
              </a:rPr>
              <a:t>(</a:t>
            </a:r>
            <a:r>
              <a:rPr kumimoji="1" lang="ja-JP" altLang="en-US" sz="3200" b="1" dirty="0">
                <a:effectLst>
                  <a:glow rad="152400">
                    <a:schemeClr val="bg1"/>
                  </a:glow>
                </a:effectLst>
              </a:rPr>
              <a:t>日</a:t>
            </a:r>
            <a:r>
              <a:rPr kumimoji="1" lang="en-US" altLang="ja-JP" sz="3200" b="1" dirty="0">
                <a:effectLst>
                  <a:glow rad="152400">
                    <a:schemeClr val="bg1"/>
                  </a:glow>
                </a:effectLst>
              </a:rPr>
              <a:t>)  14</a:t>
            </a:r>
            <a:r>
              <a:rPr kumimoji="1" lang="ja-JP" altLang="en-US" sz="3200" b="1" dirty="0">
                <a:effectLst>
                  <a:glow rad="152400">
                    <a:schemeClr val="bg1"/>
                  </a:glow>
                </a:effectLst>
              </a:rPr>
              <a:t>時～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4FE4E9F-84CF-867C-61AF-E3A0FB052A76}"/>
              </a:ext>
            </a:extLst>
          </p:cNvPr>
          <p:cNvSpPr txBox="1"/>
          <p:nvPr/>
        </p:nvSpPr>
        <p:spPr>
          <a:xfrm>
            <a:off x="-1014410" y="8991222"/>
            <a:ext cx="4948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開催日時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1656919-F2E0-C35D-CE30-F97D25E520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03" b="764"/>
          <a:stretch>
            <a:fillRect/>
          </a:stretch>
        </p:blipFill>
        <p:spPr bwMode="auto">
          <a:xfrm>
            <a:off x="143937" y="4581"/>
            <a:ext cx="2843254" cy="3115113"/>
          </a:xfrm>
          <a:prstGeom prst="roundRect">
            <a:avLst>
              <a:gd name="adj" fmla="val 48863"/>
            </a:avLst>
          </a:prstGeom>
          <a:noFill/>
          <a:ln>
            <a:noFill/>
          </a:ln>
          <a:effectLst>
            <a:softEdge rad="127000"/>
          </a:effec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4C02296-AC95-2E6F-1643-09FFAEA8C1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8"/>
          <a:stretch>
            <a:fillRect/>
          </a:stretch>
        </p:blipFill>
        <p:spPr bwMode="auto">
          <a:xfrm>
            <a:off x="4398746" y="3341664"/>
            <a:ext cx="2377885" cy="3037907"/>
          </a:xfrm>
          <a:prstGeom prst="roundRect">
            <a:avLst>
              <a:gd name="adj" fmla="val 46362"/>
            </a:avLst>
          </a:prstGeom>
          <a:ln>
            <a:noFill/>
          </a:ln>
          <a:effectLst>
            <a:softEdge rad="101600"/>
          </a:effec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5B10EB3-2A45-30E0-C2D9-CAE9D3EF87F3}"/>
              </a:ext>
            </a:extLst>
          </p:cNvPr>
          <p:cNvSpPr txBox="1"/>
          <p:nvPr/>
        </p:nvSpPr>
        <p:spPr>
          <a:xfrm>
            <a:off x="156575" y="1935431"/>
            <a:ext cx="644011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ja-JP" sz="8000" kern="800" spc="-850" dirty="0">
                <a:effectLst>
                  <a:glow rad="152400">
                    <a:schemeClr val="bg1">
                      <a:alpha val="90000"/>
                    </a:schemeClr>
                  </a:glow>
                </a:effectLst>
                <a:latin typeface="ＭＳ Ｐゴシック" panose="020B0600070205080204" pitchFamily="50" charset="-128"/>
                <a:ea typeface="HGP行書体" panose="03000600000000000000" pitchFamily="66" charset="-128"/>
                <a:cs typeface="ＭＳ Ｐゴシック" panose="020B0600070205080204" pitchFamily="50" charset="-128"/>
              </a:rPr>
              <a:t>津軽三味線</a:t>
            </a:r>
            <a:endParaRPr lang="ja-JP" altLang="ja-JP" sz="8000" kern="800" spc="-850" dirty="0">
              <a:effectLst>
                <a:glow rad="152400">
                  <a:schemeClr val="bg1">
                    <a:alpha val="90000"/>
                  </a:schemeClr>
                </a:glo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89784D7-3CC0-E3D4-ACB0-5BD11D5D5D60}"/>
              </a:ext>
            </a:extLst>
          </p:cNvPr>
          <p:cNvSpPr txBox="1"/>
          <p:nvPr/>
        </p:nvSpPr>
        <p:spPr>
          <a:xfrm>
            <a:off x="156575" y="3035026"/>
            <a:ext cx="644011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4800" b="1" spc="300" dirty="0">
                <a:effectLst>
                  <a:glow rad="241300">
                    <a:schemeClr val="bg1">
                      <a:alpha val="90000"/>
                    </a:schemeClr>
                  </a:glow>
                </a:effectLst>
                <a:latin typeface="ＭＳ Ｐゴシック" panose="020B0600070205080204" pitchFamily="50" charset="-128"/>
                <a:ea typeface="HGP行書体" panose="03000600000000000000" pitchFamily="66" charset="-128"/>
                <a:cs typeface="ＭＳ Ｐゴシック" panose="020B0600070205080204" pitchFamily="50" charset="-128"/>
              </a:rPr>
              <a:t>オンラインコンサート</a:t>
            </a:r>
            <a:endParaRPr lang="ja-JP" altLang="ja-JP" sz="4800" b="1" spc="300" dirty="0">
              <a:effectLst>
                <a:glow rad="241300">
                  <a:schemeClr val="bg1">
                    <a:alpha val="90000"/>
                  </a:schemeClr>
                </a:glo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9D4282C-F442-C435-BE2C-B3E9C1776386}"/>
              </a:ext>
            </a:extLst>
          </p:cNvPr>
          <p:cNvSpPr txBox="1"/>
          <p:nvPr/>
        </p:nvSpPr>
        <p:spPr>
          <a:xfrm>
            <a:off x="784203" y="4925560"/>
            <a:ext cx="52895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ja-JP" sz="3200" b="1" kern="100" spc="-300" dirty="0">
                <a:effectLst>
                  <a:glow rad="215900">
                    <a:schemeClr val="bg1">
                      <a:alpha val="89000"/>
                    </a:schemeClr>
                  </a:glow>
                </a:effectLst>
                <a:latin typeface="Century" panose="02040604050505020304" pitchFamily="18" charset="0"/>
                <a:ea typeface="HGS行書体" panose="03000600000000000000" pitchFamily="66" charset="-128"/>
                <a:cs typeface="Times New Roman" panose="02020603050405020304" pitchFamily="18" charset="0"/>
              </a:rPr>
              <a:t>津軽三味線奏者</a:t>
            </a:r>
            <a:r>
              <a:rPr lang="en-US" altLang="ja-JP" sz="3200" b="1" kern="100" spc="-300" dirty="0">
                <a:effectLst>
                  <a:glow rad="215900">
                    <a:schemeClr val="bg1">
                      <a:alpha val="89000"/>
                    </a:schemeClr>
                  </a:glow>
                </a:effectLst>
                <a:latin typeface="Century" panose="02040604050505020304" pitchFamily="18" charset="0"/>
                <a:ea typeface="HGS行書体" panose="03000600000000000000" pitchFamily="66" charset="-128"/>
                <a:cs typeface="Times New Roman" panose="02020603050405020304" pitchFamily="18" charset="0"/>
              </a:rPr>
              <a:t> </a:t>
            </a:r>
            <a:r>
              <a:rPr lang="ja-JP" altLang="ja-JP" sz="3600" kern="100" spc="-300" dirty="0">
                <a:effectLst>
                  <a:glow rad="215900">
                    <a:schemeClr val="bg1">
                      <a:alpha val="89000"/>
                    </a:schemeClr>
                  </a:glow>
                </a:effectLst>
                <a:latin typeface="Century" panose="02040604050505020304" pitchFamily="18" charset="0"/>
                <a:ea typeface="HGS行書体" panose="03000600000000000000" pitchFamily="66" charset="-128"/>
                <a:cs typeface="Times New Roman" panose="02020603050405020304" pitchFamily="18" charset="0"/>
              </a:rPr>
              <a:t>三田貴之</a:t>
            </a:r>
            <a:endParaRPr lang="ja-JP" altLang="ja-JP" sz="3600" kern="100" spc="-300" dirty="0">
              <a:effectLst>
                <a:glow rad="215900">
                  <a:schemeClr val="bg1">
                    <a:alpha val="89000"/>
                  </a:schemeClr>
                </a:glow>
              </a:effectLst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0" name="object 6">
            <a:extLst>
              <a:ext uri="{FF2B5EF4-FFF2-40B4-BE49-F238E27FC236}">
                <a16:creationId xmlns:a16="http://schemas.microsoft.com/office/drawing/2014/main" id="{71A9DB6E-76AC-91D3-B51C-5550BF6641A1}"/>
              </a:ext>
            </a:extLst>
          </p:cNvPr>
          <p:cNvSpPr txBox="1"/>
          <p:nvPr/>
        </p:nvSpPr>
        <p:spPr>
          <a:xfrm>
            <a:off x="563533" y="5655565"/>
            <a:ext cx="5730934" cy="2816797"/>
          </a:xfrm>
          <a:prstGeom prst="rect">
            <a:avLst/>
          </a:prstGeom>
          <a:ln w="12700">
            <a:noFill/>
          </a:ln>
        </p:spPr>
        <p:txBody>
          <a:bodyPr vert="horz" wrap="square" lIns="0" tIns="15875" rIns="0" bIns="0" rtlCol="0">
            <a:spAutoFit/>
          </a:bodyPr>
          <a:lstStyle/>
          <a:p>
            <a:r>
              <a:rPr lang="ja-JP" altLang="en-US" b="1" dirty="0">
                <a:effectLst>
                  <a:glow rad="114300">
                    <a:schemeClr val="bg1">
                      <a:alpha val="89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「プロフィール」</a:t>
            </a:r>
            <a:r>
              <a:rPr lang="en-US" altLang="zh-TW" b="1" dirty="0">
                <a:effectLst>
                  <a:glow rad="114300">
                    <a:schemeClr val="bg1">
                      <a:alpha val="89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10</a:t>
            </a:r>
            <a:r>
              <a:rPr lang="zh-TW" altLang="en-US" b="1" dirty="0">
                <a:effectLst>
                  <a:glow rad="114300">
                    <a:schemeClr val="bg1">
                      <a:alpha val="89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月</a:t>
            </a:r>
            <a:r>
              <a:rPr lang="en-US" altLang="zh-TW" b="1" dirty="0">
                <a:effectLst>
                  <a:glow rad="114300">
                    <a:schemeClr val="bg1">
                      <a:alpha val="89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16</a:t>
            </a:r>
            <a:r>
              <a:rPr lang="zh-TW" altLang="en-US" b="1" dirty="0">
                <a:effectLst>
                  <a:glow rad="114300">
                    <a:schemeClr val="bg1">
                      <a:alpha val="89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日　北海道函館市出身</a:t>
            </a:r>
            <a:endParaRPr lang="en-US" altLang="zh-TW" b="1" dirty="0">
              <a:effectLst>
                <a:glow rad="114300">
                  <a:schemeClr val="bg1">
                    <a:alpha val="89000"/>
                  </a:schemeClr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ja-JP" altLang="en-US" sz="1000" b="1" dirty="0">
              <a:effectLst>
                <a:glow rad="114300">
                  <a:schemeClr val="bg1">
                    <a:alpha val="40000"/>
                  </a:schemeClr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40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ー難病持ちの世界一健康を自負する津軽三味線ニスト♪－</a:t>
            </a:r>
          </a:p>
          <a:p>
            <a:r>
              <a:rPr lang="ja-JP" altLang="en-US" sz="140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津軽三味線奏者 三好のぶちか氏を師事、共演。</a:t>
            </a:r>
            <a:endParaRPr lang="en-US" altLang="ja-JP" sz="1400" dirty="0">
              <a:effectLst>
                <a:glow rad="114300">
                  <a:schemeClr val="bg1">
                    <a:alpha val="40000"/>
                  </a:schemeClr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40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楽器を通しての人のあり方を教わる修行の日々を過ごしながら</a:t>
            </a:r>
            <a:endParaRPr lang="en-US" altLang="ja-JP" sz="1400" dirty="0">
              <a:effectLst>
                <a:glow rad="114300">
                  <a:schemeClr val="bg1">
                    <a:alpha val="40000"/>
                  </a:schemeClr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40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津軽三味線講師をスタート。様々な人とレッスンを通じて、楽しみ</a:t>
            </a:r>
            <a:endParaRPr lang="en-US" altLang="ja-JP" sz="1400" dirty="0">
              <a:effectLst>
                <a:glow rad="114300">
                  <a:schemeClr val="bg1">
                    <a:alpha val="40000"/>
                  </a:schemeClr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40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ながら上達できる教室を確立。</a:t>
            </a:r>
          </a:p>
          <a:p>
            <a:endParaRPr lang="en-US" altLang="ja-JP" sz="1050" dirty="0">
              <a:effectLst>
                <a:glow rad="114300">
                  <a:schemeClr val="bg1">
                    <a:alpha val="40000"/>
                  </a:schemeClr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05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経歴～</a:t>
            </a:r>
          </a:p>
          <a:p>
            <a:r>
              <a:rPr lang="ja-JP" altLang="en-US" sz="105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・ベトナムチャリティツアーを二度行い、現地での演奏を無事成功させる</a:t>
            </a:r>
          </a:p>
          <a:p>
            <a:r>
              <a:rPr lang="ja-JP" altLang="en-US" sz="105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・八丈島小学校訪問演奏</a:t>
            </a:r>
          </a:p>
          <a:p>
            <a:r>
              <a:rPr lang="ja-JP" altLang="en-US" sz="105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</a:t>
            </a:r>
            <a:r>
              <a:rPr lang="en-US" altLang="ja-JP" sz="105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NHK</a:t>
            </a:r>
            <a:r>
              <a:rPr lang="ja-JP" altLang="en-US" sz="105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放送技術研究所　演奏提供　　・東京日野市民謡連盟大会　出演中　・東京福生市民民謡連盟</a:t>
            </a:r>
          </a:p>
          <a:p>
            <a:r>
              <a:rPr lang="ja-JP" altLang="en-US" sz="105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大会　出場中</a:t>
            </a:r>
          </a:p>
          <a:p>
            <a:r>
              <a:rPr lang="ja-JP" altLang="en-US" sz="1050" dirty="0">
                <a:effectLst>
                  <a:glow rad="114300">
                    <a:schemeClr val="bg1">
                      <a:alpha val="40000"/>
                    </a:schemeClr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・東京都多摩市民謡連盟大会　出場中　・和楽器グループにて全国の学校訪問演奏を実施</a:t>
            </a:r>
          </a:p>
        </p:txBody>
      </p:sp>
    </p:spTree>
    <p:extLst>
      <p:ext uri="{BB962C8B-B14F-4D97-AF65-F5344CB8AC3E}">
        <p14:creationId xmlns:p14="http://schemas.microsoft.com/office/powerpoint/2010/main" val="1855428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</TotalTime>
  <Words>154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UD デジタル 教科書体 NP-R</vt:lpstr>
      <vt:lpstr>Aptos</vt:lpstr>
      <vt:lpstr>Aptos Display</vt:lpstr>
      <vt:lpstr>Arial</vt:lpstr>
      <vt:lpstr>Century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ちあき おおすみ</dc:creator>
  <cp:lastModifiedBy>齋藤 芙美</cp:lastModifiedBy>
  <cp:revision>11</cp:revision>
  <dcterms:created xsi:type="dcterms:W3CDTF">2026-03-30T22:27:35Z</dcterms:created>
  <dcterms:modified xsi:type="dcterms:W3CDTF">2026-04-17T01:20:23Z</dcterms:modified>
</cp:coreProperties>
</file>