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68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CCFFCC"/>
    <a:srgbClr val="FFCCFF"/>
    <a:srgbClr val="0070C0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635" y="53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3-31T05:08:16.718" v="7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3-31T05:08:16.718" v="7" actId="20577"/>
        <pc:sldMkLst>
          <pc:docMk/>
          <pc:sldMk cId="89545559" sldId="268"/>
        </pc:sldMkLst>
        <pc:spChg chg="mod">
          <ac:chgData name="シニアコミュニケーション事業部" userId="cd653e3e-f57e-4eb0-8866-5993409b02ad" providerId="ADAL" clId="{AF455ABB-F588-46AB-82FE-CE2AE4D19A58}" dt="2026-03-31T05:08:16.718" v="7" actId="20577"/>
          <ac:spMkLst>
            <pc:docMk/>
            <pc:sldMk cId="89545559" sldId="268"/>
            <ac:spMk id="30" creationId="{5326D96B-2D47-45A9-9206-54E4F29537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5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和紙">
            <a:extLst>
              <a:ext uri="{FF2B5EF4-FFF2-40B4-BE49-F238E27FC236}">
                <a16:creationId xmlns:a16="http://schemas.microsoft.com/office/drawing/2014/main" id="{219030EA-DE32-35DC-4EB1-5686683E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7"/>
          <a:stretch/>
        </p:blipFill>
        <p:spPr bwMode="auto">
          <a:xfrm>
            <a:off x="0" y="0"/>
            <a:ext cx="6858000" cy="82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0862A2A-388B-20AE-1555-5D0B1498A8B4}"/>
              </a:ext>
            </a:extLst>
          </p:cNvPr>
          <p:cNvSpPr/>
          <p:nvPr/>
        </p:nvSpPr>
        <p:spPr>
          <a:xfrm>
            <a:off x="250783" y="163649"/>
            <a:ext cx="6364796" cy="794680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326D96B-2D47-45A9-9206-54E4F295372F}"/>
              </a:ext>
            </a:extLst>
          </p:cNvPr>
          <p:cNvSpPr/>
          <p:nvPr/>
        </p:nvSpPr>
        <p:spPr>
          <a:xfrm>
            <a:off x="1" y="8285590"/>
            <a:ext cx="6857999" cy="16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2026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30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火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)</a:t>
            </a:r>
            <a:endParaRPr lang="en-US" altLang="ja-JP" sz="3200" b="1" dirty="0">
              <a:ln w="0"/>
              <a:solidFill>
                <a:schemeClr val="tx1"/>
              </a:solidFill>
              <a:latin typeface="UD デジタル 教科書体 NP-B"/>
              <a:ea typeface="UD デジタル 教科書体 NP-B"/>
            </a:endParaRP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</a:t>
            </a:r>
            <a:endParaRPr kumimoji="1" lang="en-US" altLang="zh-TW" sz="28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コリスライブ | シニア向けオンラインレク">
            <a:extLst>
              <a:ext uri="{FF2B5EF4-FFF2-40B4-BE49-F238E27FC236}">
                <a16:creationId xmlns:a16="http://schemas.microsoft.com/office/drawing/2014/main" id="{1CED86A6-1DAC-4C68-81B0-1C0318F2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04" y="9508176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2AEDFE4-6007-8EAF-1D3E-51D1B8F701C3}"/>
              </a:ext>
            </a:extLst>
          </p:cNvPr>
          <p:cNvGrpSpPr/>
          <p:nvPr/>
        </p:nvGrpSpPr>
        <p:grpSpPr>
          <a:xfrm>
            <a:off x="494702" y="333709"/>
            <a:ext cx="5868596" cy="1298187"/>
            <a:chOff x="1117600" y="1616574"/>
            <a:chExt cx="9956800" cy="347279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9D39381D-B9C1-2C66-D2A0-690DF5E719AF}"/>
                </a:ext>
              </a:extLst>
            </p:cNvPr>
            <p:cNvGrpSpPr/>
            <p:nvPr/>
          </p:nvGrpSpPr>
          <p:grpSpPr>
            <a:xfrm>
              <a:off x="1117600" y="1616574"/>
              <a:ext cx="9956800" cy="3472798"/>
              <a:chOff x="352424" y="1352747"/>
              <a:chExt cx="11487152" cy="4006564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9A2264C1-BF6E-DF9C-9D8A-976BB63B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424" y="1352747"/>
                <a:ext cx="11487152" cy="4006564"/>
              </a:xfrm>
              <a:prstGeom prst="rect">
                <a:avLst/>
              </a:prstGeom>
            </p:spPr>
          </p:pic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632A8576-CCA7-2D6E-1D6D-18EAF155C115}"/>
                  </a:ext>
                </a:extLst>
              </p:cNvPr>
              <p:cNvSpPr/>
              <p:nvPr/>
            </p:nvSpPr>
            <p:spPr>
              <a:xfrm>
                <a:off x="1457325" y="2117726"/>
                <a:ext cx="9296400" cy="226800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endParaRPr>
              </a:p>
            </p:txBody>
          </p: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2942BEF-DCDC-BBFD-4F3E-186AFC2E0A6B}"/>
                </a:ext>
              </a:extLst>
            </p:cNvPr>
            <p:cNvSpPr txBox="1"/>
            <p:nvPr/>
          </p:nvSpPr>
          <p:spPr>
            <a:xfrm>
              <a:off x="1493837" y="2262379"/>
              <a:ext cx="9204325" cy="1409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ふれあい川柳</a:t>
              </a:r>
              <a:endPara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CC59E9B-6DD7-C8CB-460B-1F018E3231C9}"/>
              </a:ext>
            </a:extLst>
          </p:cNvPr>
          <p:cNvSpPr txBox="1"/>
          <p:nvPr/>
        </p:nvSpPr>
        <p:spPr>
          <a:xfrm>
            <a:off x="5363301" y="-2392693"/>
            <a:ext cx="461665" cy="73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 w="127000">
                  <a:noFill/>
                </a:ln>
                <a:gradFill flip="none" rotWithShape="1">
                  <a:gsLst>
                    <a:gs pos="0">
                      <a:srgbClr val="F2E86A"/>
                    </a:gs>
                    <a:gs pos="54000">
                      <a:srgbClr val="D2A213"/>
                    </a:gs>
                    <a:gs pos="100000">
                      <a:srgbClr val="F2E86A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金賞</a:t>
            </a:r>
          </a:p>
        </p:txBody>
      </p:sp>
      <p:sp>
        <p:nvSpPr>
          <p:cNvPr id="54" name="テキスト ボックス 7">
            <a:extLst>
              <a:ext uri="{FF2B5EF4-FFF2-40B4-BE49-F238E27FC236}">
                <a16:creationId xmlns:a16="http://schemas.microsoft.com/office/drawing/2014/main" id="{6CEA46D3-F5D5-AF3E-BB3F-43C60736DC2C}"/>
              </a:ext>
            </a:extLst>
          </p:cNvPr>
          <p:cNvSpPr txBox="1"/>
          <p:nvPr/>
        </p:nvSpPr>
        <p:spPr>
          <a:xfrm>
            <a:off x="3067246" y="6468849"/>
            <a:ext cx="3669544" cy="1438855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句会形式の川柳番組。</a:t>
            </a:r>
            <a:endParaRPr lang="en-US" altLang="ja-JP" sz="1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みなさんの採点で各賞を決定！</a:t>
            </a:r>
            <a:endParaRPr lang="en-US" altLang="ja-JP" sz="1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即興で川柳づくりのコーナーも</a:t>
            </a:r>
            <a:endParaRPr lang="en-US" altLang="ja-JP" sz="1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あります！</a:t>
            </a:r>
          </a:p>
        </p:txBody>
      </p:sp>
      <p:pic>
        <p:nvPicPr>
          <p:cNvPr id="12" name="図 1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1A9C1610-ECE4-88E5-6F38-357690C235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2576994" y="1605896"/>
            <a:ext cx="1702175" cy="4522274"/>
          </a:xfrm>
          <a:prstGeom prst="rect">
            <a:avLst/>
          </a:prstGeom>
        </p:spPr>
      </p:pic>
      <p:pic>
        <p:nvPicPr>
          <p:cNvPr id="14" name="図 13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7E1F8A0D-A02D-7558-5E77-358F3C0007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660372" y="1602654"/>
            <a:ext cx="1702800" cy="4521600"/>
          </a:xfrm>
          <a:prstGeom prst="rect">
            <a:avLst/>
          </a:prstGeom>
        </p:spPr>
      </p:pic>
      <p:pic>
        <p:nvPicPr>
          <p:cNvPr id="15" name="図 14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FF284A20-D996-015F-F7BB-45DCB86C26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4471468" y="1604346"/>
            <a:ext cx="1702175" cy="452227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D6B094A-F8C0-4D0B-9990-6182237ED8D0}"/>
              </a:ext>
            </a:extLst>
          </p:cNvPr>
          <p:cNvSpPr txBox="1"/>
          <p:nvPr/>
        </p:nvSpPr>
        <p:spPr>
          <a:xfrm>
            <a:off x="5041559" y="1839306"/>
            <a:ext cx="523220" cy="43242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老木の 芽吹きに思わず 腰のばし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AB8C15-A7FF-1AA0-2AFC-89F67E91E8A9}"/>
              </a:ext>
            </a:extLst>
          </p:cNvPr>
          <p:cNvSpPr txBox="1"/>
          <p:nvPr/>
        </p:nvSpPr>
        <p:spPr>
          <a:xfrm>
            <a:off x="1236145" y="1839306"/>
            <a:ext cx="523220" cy="40421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世界中 早く芽吹けよ 平和の芽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E96684-E5EF-563D-51BC-ADAC403DF3FD}"/>
              </a:ext>
            </a:extLst>
          </p:cNvPr>
          <p:cNvSpPr txBox="1"/>
          <p:nvPr/>
        </p:nvSpPr>
        <p:spPr>
          <a:xfrm>
            <a:off x="3178740" y="1839305"/>
            <a:ext cx="523220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長生きの 秘訣は芽吹く 好奇心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C9DE9CB-941C-C76A-FEF7-8553DB639CB2}"/>
              </a:ext>
            </a:extLst>
          </p:cNvPr>
          <p:cNvGrpSpPr/>
          <p:nvPr/>
        </p:nvGrpSpPr>
        <p:grpSpPr>
          <a:xfrm>
            <a:off x="3738728" y="1604345"/>
            <a:ext cx="824806" cy="1060906"/>
            <a:chOff x="3689742" y="1604345"/>
            <a:chExt cx="824806" cy="1060906"/>
          </a:xfrm>
        </p:grpSpPr>
        <p:pic>
          <p:nvPicPr>
            <p:cNvPr id="23" name="図 22" descr="図形, 円&#10;&#10;自動的に生成された説明">
              <a:extLst>
                <a:ext uri="{FF2B5EF4-FFF2-40B4-BE49-F238E27FC236}">
                  <a16:creationId xmlns:a16="http://schemas.microsoft.com/office/drawing/2014/main" id="{6B5CB1A3-583F-93EA-C6CE-D39D3F4B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742" y="1604345"/>
              <a:ext cx="824806" cy="1060906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4E4B879-6B35-BD87-F8DF-1716C050AEFA}"/>
                </a:ext>
              </a:extLst>
            </p:cNvPr>
            <p:cNvSpPr txBox="1"/>
            <p:nvPr/>
          </p:nvSpPr>
          <p:spPr>
            <a:xfrm>
              <a:off x="3865487" y="1712880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金賞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92FE014-4C71-7E18-8D70-E24BF8FA3957}"/>
              </a:ext>
            </a:extLst>
          </p:cNvPr>
          <p:cNvGrpSpPr/>
          <p:nvPr/>
        </p:nvGrpSpPr>
        <p:grpSpPr>
          <a:xfrm>
            <a:off x="1799232" y="1604345"/>
            <a:ext cx="827458" cy="1096692"/>
            <a:chOff x="1786169" y="1734362"/>
            <a:chExt cx="827458" cy="109669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625369A-76CC-0948-9D90-3462452B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6169" y="1734362"/>
              <a:ext cx="827458" cy="1096692"/>
            </a:xfrm>
            <a:prstGeom prst="rect">
              <a:avLst/>
            </a:prstGeom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52292D3-9AA5-D593-A837-07132D1E39C8}"/>
                </a:ext>
              </a:extLst>
            </p:cNvPr>
            <p:cNvSpPr txBox="1"/>
            <p:nvPr/>
          </p:nvSpPr>
          <p:spPr>
            <a:xfrm>
              <a:off x="1971272" y="1853218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銀賞</a:t>
              </a: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9011AE3-4A02-7323-5594-4011A1E2411F}"/>
              </a:ext>
            </a:extLst>
          </p:cNvPr>
          <p:cNvGrpSpPr/>
          <p:nvPr/>
        </p:nvGrpSpPr>
        <p:grpSpPr>
          <a:xfrm>
            <a:off x="5626127" y="1604345"/>
            <a:ext cx="824280" cy="1096691"/>
            <a:chOff x="5534686" y="1956794"/>
            <a:chExt cx="824280" cy="1096691"/>
          </a:xfrm>
        </p:grpSpPr>
        <p:pic>
          <p:nvPicPr>
            <p:cNvPr id="35" name="図 34" descr="図形, 円&#10;&#10;自動的に生成された説明">
              <a:extLst>
                <a:ext uri="{FF2B5EF4-FFF2-40B4-BE49-F238E27FC236}">
                  <a16:creationId xmlns:a16="http://schemas.microsoft.com/office/drawing/2014/main" id="{72673AD0-1123-2784-997C-132968B1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686" y="1956794"/>
              <a:ext cx="824280" cy="1096691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7FA2553-3E18-BB98-EC9E-D902600C0E09}"/>
                </a:ext>
              </a:extLst>
            </p:cNvPr>
            <p:cNvSpPr txBox="1"/>
            <p:nvPr/>
          </p:nvSpPr>
          <p:spPr>
            <a:xfrm>
              <a:off x="5709057" y="2084063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銅賞</a:t>
              </a:r>
            </a:p>
          </p:txBody>
        </p:sp>
      </p:grpSp>
      <p:pic>
        <p:nvPicPr>
          <p:cNvPr id="10" name="図 9" descr="グリーン, 座る, テーブル, 持つ が含まれている画像&#10;&#10;自動的に生成された説明">
            <a:extLst>
              <a:ext uri="{FF2B5EF4-FFF2-40B4-BE49-F238E27FC236}">
                <a16:creationId xmlns:a16="http://schemas.microsoft.com/office/drawing/2014/main" id="{4B9FD905-D6B7-E806-8DA4-6D240E16E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855" flipH="1">
            <a:off x="5218846" y="463515"/>
            <a:ext cx="1021038" cy="1535811"/>
          </a:xfrm>
          <a:prstGeom prst="rect">
            <a:avLst/>
          </a:prstGeom>
        </p:spPr>
      </p:pic>
      <p:pic>
        <p:nvPicPr>
          <p:cNvPr id="22" name="図 21" descr="携帯電話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364D1249-D400-1895-DF71-17E6D29971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262" y="6434878"/>
            <a:ext cx="1204926" cy="122400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テキスト ボックス 7">
            <a:extLst>
              <a:ext uri="{FF2B5EF4-FFF2-40B4-BE49-F238E27FC236}">
                <a16:creationId xmlns:a16="http://schemas.microsoft.com/office/drawing/2014/main" id="{EF12410D-AB9B-16B1-D5C4-5B762D5C9681}"/>
              </a:ext>
            </a:extLst>
          </p:cNvPr>
          <p:cNvSpPr txBox="1"/>
          <p:nvPr/>
        </p:nvSpPr>
        <p:spPr>
          <a:xfrm>
            <a:off x="1668117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М</a:t>
            </a:r>
            <a:r>
              <a:rPr lang="ja-JP" altLang="en-US" sz="12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Ｃ</a:t>
            </a:r>
            <a:endParaRPr lang="en-US" altLang="ja-JP" sz="12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小倉ひかる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56F0531F-1FAE-A4D5-6D3C-EEB372406A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4785" t="26931" r="27668" b="37428"/>
          <a:stretch>
            <a:fillRect/>
          </a:stretch>
        </p:blipFill>
        <p:spPr>
          <a:xfrm>
            <a:off x="429512" y="6434878"/>
            <a:ext cx="1180782" cy="118020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99A3DB0-8525-5BC6-7E2C-32AB42D9AD5B}"/>
              </a:ext>
            </a:extLst>
          </p:cNvPr>
          <p:cNvSpPr txBox="1"/>
          <p:nvPr/>
        </p:nvSpPr>
        <p:spPr>
          <a:xfrm>
            <a:off x="318610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柳人</a:t>
            </a:r>
            <a:endParaRPr lang="en-US" altLang="ja-JP" sz="12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上村脩</a:t>
            </a:r>
            <a:endParaRPr lang="ja-JP" altLang="en-US" sz="2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</p:txBody>
      </p:sp>
    </p:spTree>
    <p:extLst>
      <p:ext uri="{BB962C8B-B14F-4D97-AF65-F5344CB8AC3E}">
        <p14:creationId xmlns:p14="http://schemas.microsoft.com/office/powerpoint/2010/main" val="8954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F95503-6E06-44A9-8ACD-7029616C0F7E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aa497eed-f72d-442f-adf5-cc88fbf9cce6"/>
    <ds:schemaRef ds:uri="http://purl.org/dc/elements/1.1/"/>
    <ds:schemaRef ds:uri="http://schemas.microsoft.com/office/infopath/2007/PartnerControls"/>
    <ds:schemaRef ds:uri="ccc50300-c016-41b3-baf7-1f053ea3de5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CF3ACD-1C45-4141-AAF5-D40FF1084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75</Words>
  <Application>Microsoft Office PowerPoint</Application>
  <PresentationFormat>A4 210 x 297 mm</PresentationFormat>
  <Paragraphs>20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HGS創英ﾌﾟﾚｾﾞﾝｽEB</vt:lpstr>
      <vt:lpstr>HGS明朝E</vt:lpstr>
      <vt:lpstr>UD デジタル 教科書体 N-B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シニアコミュニケーション事業部</cp:lastModifiedBy>
  <cp:revision>83</cp:revision>
  <cp:lastPrinted>2025-07-01T03:46:36Z</cp:lastPrinted>
  <dcterms:created xsi:type="dcterms:W3CDTF">2021-12-24T07:23:06Z</dcterms:created>
  <dcterms:modified xsi:type="dcterms:W3CDTF">2026-03-31T05:08:23Z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