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556500" cy="10693400"/>
  <p:notesSz cx="6858000" cy="9144000"/>
  <p:embeddedFontLst>
    <p:embeddedFont>
      <p:font typeface="HG丸ｺﾞｼｯｸM-PRO" panose="020F0600000000000000" pitchFamily="50" charset="-128"/>
      <p:regular r:id="rId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ADB7"/>
    <a:srgbClr val="6161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125" d="100"/>
          <a:sy n="125" d="100"/>
        </p:scale>
        <p:origin x="594" y="-30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font" Target="fonts/font1.fntdata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5" Type="http://schemas.openxmlformats.org/officeDocument/2006/relationships/image" Target="../media/image24.png"/><Relationship Id="rId2" Type="http://schemas.openxmlformats.org/officeDocument/2006/relationships/image" Target="../media/image1.jpe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23" Type="http://schemas.openxmlformats.org/officeDocument/2006/relationships/image" Target="../media/image22.png"/><Relationship Id="rId10" Type="http://schemas.openxmlformats.org/officeDocument/2006/relationships/image" Target="../media/image9.jpeg"/><Relationship Id="rId19" Type="http://schemas.openxmlformats.org/officeDocument/2006/relationships/image" Target="../media/image18.png"/><Relationship Id="rId4" Type="http://schemas.openxmlformats.org/officeDocument/2006/relationships/image" Target="../media/image3.svg"/><Relationship Id="rId9" Type="http://schemas.openxmlformats.org/officeDocument/2006/relationships/image" Target="../media/image8.jpeg"/><Relationship Id="rId14" Type="http://schemas.openxmlformats.org/officeDocument/2006/relationships/image" Target="../media/image13.png"/><Relationship Id="rId22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>
                <a:alpha val="100000"/>
              </a:srgbClr>
            </a:gs>
            <a:gs pos="25000">
              <a:srgbClr val="EFF6E2">
                <a:alpha val="100000"/>
              </a:srgbClr>
            </a:gs>
            <a:gs pos="50000">
              <a:srgbClr val="DDFFD8">
                <a:alpha val="100000"/>
              </a:srgbClr>
            </a:gs>
            <a:gs pos="75000">
              <a:srgbClr val="E7FFE2">
                <a:alpha val="100000"/>
              </a:srgbClr>
            </a:gs>
            <a:gs pos="100000">
              <a:srgbClr val="9CF68A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-173049" y="-129843"/>
            <a:ext cx="7733049" cy="6153147"/>
          </a:xfrm>
          <a:custGeom>
            <a:avLst/>
            <a:gdLst/>
            <a:ahLst/>
            <a:cxnLst/>
            <a:rect l="l" t="t" r="r" b="b"/>
            <a:pathLst>
              <a:path w="7733049" h="6153147">
                <a:moveTo>
                  <a:pt x="0" y="0"/>
                </a:moveTo>
                <a:lnTo>
                  <a:pt x="7733049" y="0"/>
                </a:lnTo>
                <a:lnTo>
                  <a:pt x="7733049" y="6153147"/>
                </a:lnTo>
                <a:lnTo>
                  <a:pt x="0" y="61531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216" r="-6138"/>
            </a:stretch>
          </a:blipFill>
        </p:spPr>
        <p:txBody>
          <a:bodyPr/>
          <a:lstStyle/>
          <a:p>
            <a:endParaRPr lang="ja-JP" altLang="en-US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5" name="Freeform 5"/>
          <p:cNvSpPr/>
          <p:nvPr/>
        </p:nvSpPr>
        <p:spPr>
          <a:xfrm rot="-834103">
            <a:off x="4016310" y="3151875"/>
            <a:ext cx="4623246" cy="1548788"/>
          </a:xfrm>
          <a:custGeom>
            <a:avLst/>
            <a:gdLst/>
            <a:ahLst/>
            <a:cxnLst/>
            <a:rect l="l" t="t" r="r" b="b"/>
            <a:pathLst>
              <a:path w="4623246" h="1548788">
                <a:moveTo>
                  <a:pt x="0" y="0"/>
                </a:moveTo>
                <a:lnTo>
                  <a:pt x="4623246" y="0"/>
                </a:lnTo>
                <a:lnTo>
                  <a:pt x="4623246" y="1548787"/>
                </a:lnTo>
                <a:lnTo>
                  <a:pt x="0" y="15487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2" name="Freeform 2"/>
          <p:cNvSpPr/>
          <p:nvPr/>
        </p:nvSpPr>
        <p:spPr>
          <a:xfrm>
            <a:off x="-412233" y="7646781"/>
            <a:ext cx="8117014" cy="2928889"/>
          </a:xfrm>
          <a:custGeom>
            <a:avLst/>
            <a:gdLst/>
            <a:ahLst/>
            <a:cxnLst/>
            <a:rect l="l" t="t" r="r" b="b"/>
            <a:pathLst>
              <a:path w="8117014" h="2928889">
                <a:moveTo>
                  <a:pt x="0" y="0"/>
                </a:moveTo>
                <a:lnTo>
                  <a:pt x="8117014" y="0"/>
                </a:lnTo>
                <a:lnTo>
                  <a:pt x="8117014" y="2928889"/>
                </a:lnTo>
                <a:lnTo>
                  <a:pt x="0" y="29288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-1387417" y="4408616"/>
            <a:ext cx="10864858" cy="3533539"/>
          </a:xfrm>
          <a:custGeom>
            <a:avLst/>
            <a:gdLst/>
            <a:ahLst/>
            <a:cxnLst/>
            <a:rect l="l" t="t" r="r" b="b"/>
            <a:pathLst>
              <a:path w="10864858" h="4300746">
                <a:moveTo>
                  <a:pt x="0" y="0"/>
                </a:moveTo>
                <a:lnTo>
                  <a:pt x="10864858" y="0"/>
                </a:lnTo>
                <a:lnTo>
                  <a:pt x="10864858" y="4300746"/>
                </a:lnTo>
                <a:lnTo>
                  <a:pt x="0" y="43007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18479" r="-317967"/>
            </a:stretch>
          </a:blipFill>
        </p:spPr>
        <p:txBody>
          <a:bodyPr/>
          <a:lstStyle/>
          <a:p>
            <a:endParaRPr lang="ja-JP" altLang="en-US" dirty="0"/>
          </a:p>
        </p:txBody>
      </p:sp>
      <p:sp>
        <p:nvSpPr>
          <p:cNvPr id="4" name="Freeform 4"/>
          <p:cNvSpPr/>
          <p:nvPr/>
        </p:nvSpPr>
        <p:spPr>
          <a:xfrm rot="-834103">
            <a:off x="-1606329" y="-107490"/>
            <a:ext cx="4825388" cy="1616505"/>
          </a:xfrm>
          <a:custGeom>
            <a:avLst/>
            <a:gdLst/>
            <a:ahLst/>
            <a:cxnLst/>
            <a:rect l="l" t="t" r="r" b="b"/>
            <a:pathLst>
              <a:path w="4825388" h="1616505">
                <a:moveTo>
                  <a:pt x="0" y="0"/>
                </a:moveTo>
                <a:lnTo>
                  <a:pt x="4825389" y="0"/>
                </a:lnTo>
                <a:lnTo>
                  <a:pt x="4825389" y="1616505"/>
                </a:lnTo>
                <a:lnTo>
                  <a:pt x="0" y="16165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7" name="Group 7"/>
          <p:cNvGrpSpPr/>
          <p:nvPr/>
        </p:nvGrpSpPr>
        <p:grpSpPr>
          <a:xfrm>
            <a:off x="2324137" y="174104"/>
            <a:ext cx="2911726" cy="399686"/>
            <a:chOff x="0" y="0"/>
            <a:chExt cx="3882301" cy="532914"/>
          </a:xfrm>
        </p:grpSpPr>
        <p:sp>
          <p:nvSpPr>
            <p:cNvPr id="8" name="Freeform 8"/>
            <p:cNvSpPr/>
            <p:nvPr/>
          </p:nvSpPr>
          <p:spPr>
            <a:xfrm>
              <a:off x="1151257" y="0"/>
              <a:ext cx="1579787" cy="241276"/>
            </a:xfrm>
            <a:custGeom>
              <a:avLst/>
              <a:gdLst/>
              <a:ahLst/>
              <a:cxnLst/>
              <a:rect l="l" t="t" r="r" b="b"/>
              <a:pathLst>
                <a:path w="1579787" h="241276">
                  <a:moveTo>
                    <a:pt x="0" y="0"/>
                  </a:moveTo>
                  <a:lnTo>
                    <a:pt x="1579787" y="0"/>
                  </a:lnTo>
                  <a:lnTo>
                    <a:pt x="1579787" y="241276"/>
                  </a:lnTo>
                  <a:lnTo>
                    <a:pt x="0" y="2412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b="-4762"/>
              </a:stretch>
            </a:blipFill>
          </p:spPr>
          <p:txBody>
            <a:bodyPr/>
            <a:lstStyle/>
            <a:p>
              <a:endParaRPr lang="ja-JP" altLang="en-US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361927"/>
              <a:ext cx="3882301" cy="1709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31"/>
                </a:lnSpc>
              </a:pPr>
              <a:r>
                <a:rPr lang="en-US" sz="1299" spc="330">
                  <a:solidFill>
                    <a:srgbClr val="4A452A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  <a:cs typeface="Noto Sans JP"/>
                  <a:sym typeface="Noto Sans JP"/>
                </a:rPr>
                <a:t>第一興商Presents</a:t>
              </a:r>
            </a:p>
          </p:txBody>
        </p:sp>
      </p:grpSp>
      <p:sp>
        <p:nvSpPr>
          <p:cNvPr id="16" name="Freeform 16"/>
          <p:cNvSpPr/>
          <p:nvPr/>
        </p:nvSpPr>
        <p:spPr>
          <a:xfrm rot="-1265998">
            <a:off x="270433" y="549297"/>
            <a:ext cx="1554738" cy="940617"/>
          </a:xfrm>
          <a:custGeom>
            <a:avLst/>
            <a:gdLst/>
            <a:ahLst/>
            <a:cxnLst/>
            <a:rect l="l" t="t" r="r" b="b"/>
            <a:pathLst>
              <a:path w="1554738" h="940617">
                <a:moveTo>
                  <a:pt x="0" y="0"/>
                </a:moveTo>
                <a:lnTo>
                  <a:pt x="1554738" y="0"/>
                </a:lnTo>
                <a:lnTo>
                  <a:pt x="1554738" y="940617"/>
                </a:lnTo>
                <a:lnTo>
                  <a:pt x="0" y="9406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7" name="Freeform 17"/>
          <p:cNvSpPr/>
          <p:nvPr/>
        </p:nvSpPr>
        <p:spPr>
          <a:xfrm rot="526742">
            <a:off x="3840505" y="1802302"/>
            <a:ext cx="1399387" cy="846629"/>
          </a:xfrm>
          <a:custGeom>
            <a:avLst/>
            <a:gdLst/>
            <a:ahLst/>
            <a:cxnLst/>
            <a:rect l="l" t="t" r="r" b="b"/>
            <a:pathLst>
              <a:path w="1399387" h="846629">
                <a:moveTo>
                  <a:pt x="0" y="0"/>
                </a:moveTo>
                <a:lnTo>
                  <a:pt x="1399387" y="0"/>
                </a:lnTo>
                <a:lnTo>
                  <a:pt x="1399387" y="846630"/>
                </a:lnTo>
                <a:lnTo>
                  <a:pt x="0" y="8466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3" name="Freeform 33"/>
          <p:cNvSpPr/>
          <p:nvPr/>
        </p:nvSpPr>
        <p:spPr>
          <a:xfrm>
            <a:off x="3719021" y="4348097"/>
            <a:ext cx="1169525" cy="1169525"/>
          </a:xfrm>
          <a:custGeom>
            <a:avLst/>
            <a:gdLst/>
            <a:ahLst/>
            <a:cxnLst/>
            <a:rect l="l" t="t" r="r" b="b"/>
            <a:pathLst>
              <a:path w="1169525" h="1169525">
                <a:moveTo>
                  <a:pt x="0" y="0"/>
                </a:moveTo>
                <a:lnTo>
                  <a:pt x="1169525" y="0"/>
                </a:lnTo>
                <a:lnTo>
                  <a:pt x="1169525" y="1169525"/>
                </a:lnTo>
                <a:lnTo>
                  <a:pt x="0" y="11695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34" name="Group 34"/>
          <p:cNvGrpSpPr/>
          <p:nvPr/>
        </p:nvGrpSpPr>
        <p:grpSpPr>
          <a:xfrm>
            <a:off x="5686999" y="199459"/>
            <a:ext cx="1404067" cy="1404067"/>
            <a:chOff x="0" y="0"/>
            <a:chExt cx="812800" cy="8128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9"/>
              <a:stretch>
                <a:fillRect l="-25136" r="-25136"/>
              </a:stretch>
            </a:blipFill>
            <a:ln w="19050" cap="sq">
              <a:gradFill>
                <a:gsLst>
                  <a:gs pos="0">
                    <a:srgbClr val="00A3B0">
                      <a:alpha val="100000"/>
                    </a:srgbClr>
                  </a:gs>
                  <a:gs pos="50000">
                    <a:srgbClr val="41CDBF">
                      <a:alpha val="100000"/>
                    </a:srgbClr>
                  </a:gs>
                  <a:gs pos="100000">
                    <a:srgbClr val="ABE1FF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  <p:txBody>
            <a:bodyPr/>
            <a:lstStyle/>
            <a:p>
              <a:endParaRPr lang="ja-JP" altLang="en-US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6319157" y="1355330"/>
            <a:ext cx="1062154" cy="1062154"/>
            <a:chOff x="0" y="0"/>
            <a:chExt cx="812800" cy="81280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0"/>
              <a:stretch>
                <a:fillRect l="-25136" r="-25136"/>
              </a:stretch>
            </a:blipFill>
            <a:ln w="19050" cap="sq">
              <a:gradFill>
                <a:gsLst>
                  <a:gs pos="0">
                    <a:srgbClr val="00A3B0">
                      <a:alpha val="100000"/>
                    </a:srgbClr>
                  </a:gs>
                  <a:gs pos="50000">
                    <a:srgbClr val="41CDBF">
                      <a:alpha val="100000"/>
                    </a:srgbClr>
                  </a:gs>
                  <a:gs pos="100000">
                    <a:srgbClr val="ABE1FF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  <p:txBody>
            <a:bodyPr/>
            <a:lstStyle/>
            <a:p>
              <a:endParaRPr lang="ja-JP" altLang="en-US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356336" y="5728224"/>
            <a:ext cx="6721343" cy="2975971"/>
            <a:chOff x="0" y="0"/>
            <a:chExt cx="1881857" cy="833219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881857" cy="833219"/>
            </a:xfrm>
            <a:custGeom>
              <a:avLst/>
              <a:gdLst/>
              <a:ahLst/>
              <a:cxnLst/>
              <a:rect l="l" t="t" r="r" b="b"/>
              <a:pathLst>
                <a:path w="1881857" h="833219">
                  <a:moveTo>
                    <a:pt x="9899" y="0"/>
                  </a:moveTo>
                  <a:lnTo>
                    <a:pt x="1871959" y="0"/>
                  </a:lnTo>
                  <a:cubicBezTo>
                    <a:pt x="1877426" y="0"/>
                    <a:pt x="1881857" y="4432"/>
                    <a:pt x="1881857" y="9899"/>
                  </a:cubicBezTo>
                  <a:lnTo>
                    <a:pt x="1881857" y="823321"/>
                  </a:lnTo>
                  <a:cubicBezTo>
                    <a:pt x="1881857" y="825946"/>
                    <a:pt x="1880814" y="828464"/>
                    <a:pt x="1878958" y="830320"/>
                  </a:cubicBezTo>
                  <a:cubicBezTo>
                    <a:pt x="1877102" y="832176"/>
                    <a:pt x="1874584" y="833219"/>
                    <a:pt x="1871959" y="833219"/>
                  </a:cubicBezTo>
                  <a:lnTo>
                    <a:pt x="9899" y="833219"/>
                  </a:lnTo>
                  <a:cubicBezTo>
                    <a:pt x="7273" y="833219"/>
                    <a:pt x="4756" y="832176"/>
                    <a:pt x="2899" y="830320"/>
                  </a:cubicBezTo>
                  <a:cubicBezTo>
                    <a:pt x="1043" y="828464"/>
                    <a:pt x="0" y="825946"/>
                    <a:pt x="0" y="823321"/>
                  </a:cubicBezTo>
                  <a:lnTo>
                    <a:pt x="0" y="9899"/>
                  </a:lnTo>
                  <a:cubicBezTo>
                    <a:pt x="0" y="4432"/>
                    <a:pt x="4432" y="0"/>
                    <a:pt x="9899" y="0"/>
                  </a:cubicBezTo>
                  <a:close/>
                </a:path>
              </a:pathLst>
            </a:custGeom>
            <a:solidFill>
              <a:srgbClr val="FFFFFF">
                <a:alpha val="45882"/>
              </a:srgbClr>
            </a:solidFill>
          </p:spPr>
          <p:txBody>
            <a:bodyPr/>
            <a:lstStyle/>
            <a:p>
              <a:endParaRPr lang="ja-JP" altLang="en-US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9525"/>
              <a:ext cx="1881857" cy="8236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endParaRPr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520708" y="7189960"/>
            <a:ext cx="3456144" cy="1401948"/>
            <a:chOff x="0" y="0"/>
            <a:chExt cx="1006234" cy="408168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006234" cy="408168"/>
            </a:xfrm>
            <a:custGeom>
              <a:avLst/>
              <a:gdLst/>
              <a:ahLst/>
              <a:cxnLst/>
              <a:rect l="l" t="t" r="r" b="b"/>
              <a:pathLst>
                <a:path w="1006234" h="408168">
                  <a:moveTo>
                    <a:pt x="36751" y="0"/>
                  </a:moveTo>
                  <a:lnTo>
                    <a:pt x="969483" y="0"/>
                  </a:lnTo>
                  <a:cubicBezTo>
                    <a:pt x="979230" y="0"/>
                    <a:pt x="988578" y="3872"/>
                    <a:pt x="995470" y="10764"/>
                  </a:cubicBezTo>
                  <a:cubicBezTo>
                    <a:pt x="1002362" y="17656"/>
                    <a:pt x="1006234" y="27004"/>
                    <a:pt x="1006234" y="36751"/>
                  </a:cubicBezTo>
                  <a:lnTo>
                    <a:pt x="1006234" y="371417"/>
                  </a:lnTo>
                  <a:cubicBezTo>
                    <a:pt x="1006234" y="391714"/>
                    <a:pt x="989780" y="408168"/>
                    <a:pt x="969483" y="408168"/>
                  </a:cubicBezTo>
                  <a:lnTo>
                    <a:pt x="36751" y="408168"/>
                  </a:lnTo>
                  <a:cubicBezTo>
                    <a:pt x="16454" y="408168"/>
                    <a:pt x="0" y="391714"/>
                    <a:pt x="0" y="371417"/>
                  </a:cubicBezTo>
                  <a:lnTo>
                    <a:pt x="0" y="36751"/>
                  </a:lnTo>
                  <a:cubicBezTo>
                    <a:pt x="0" y="16454"/>
                    <a:pt x="16454" y="0"/>
                    <a:pt x="36751" y="0"/>
                  </a:cubicBezTo>
                  <a:close/>
                </a:path>
              </a:pathLst>
            </a:custGeom>
            <a:solidFill>
              <a:srgbClr val="FFFAEF"/>
            </a:solidFill>
            <a:ln w="19050" cap="rnd">
              <a:solidFill>
                <a:srgbClr val="FD965C"/>
              </a:solidFill>
              <a:prstDash val="solid"/>
              <a:round/>
            </a:ln>
          </p:spPr>
          <p:txBody>
            <a:bodyPr/>
            <a:lstStyle/>
            <a:p>
              <a:endParaRPr lang="ja-JP" altLang="en-US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-9525"/>
              <a:ext cx="1006234" cy="417693"/>
            </a:xfrm>
            <a:prstGeom prst="rect">
              <a:avLst/>
            </a:prstGeom>
          </p:spPr>
          <p:txBody>
            <a:bodyPr lIns="47177" tIns="47177" rIns="47177" bIns="47177" rtlCol="0" anchor="ctr"/>
            <a:lstStyle/>
            <a:p>
              <a:pPr algn="ctr">
                <a:lnSpc>
                  <a:spcPts val="1234"/>
                </a:lnSpc>
              </a:pPr>
              <a:endParaRPr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  <p:sp>
        <p:nvSpPr>
          <p:cNvPr id="44" name="Freeform 44"/>
          <p:cNvSpPr/>
          <p:nvPr/>
        </p:nvSpPr>
        <p:spPr>
          <a:xfrm>
            <a:off x="824565" y="7470430"/>
            <a:ext cx="2808321" cy="24573"/>
          </a:xfrm>
          <a:custGeom>
            <a:avLst/>
            <a:gdLst/>
            <a:ahLst/>
            <a:cxnLst/>
            <a:rect l="l" t="t" r="r" b="b"/>
            <a:pathLst>
              <a:path w="2808321" h="24573">
                <a:moveTo>
                  <a:pt x="0" y="0"/>
                </a:moveTo>
                <a:lnTo>
                  <a:pt x="2808321" y="0"/>
                </a:lnTo>
                <a:lnTo>
                  <a:pt x="2808321" y="24573"/>
                </a:lnTo>
                <a:lnTo>
                  <a:pt x="0" y="245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45" name="Group 45"/>
          <p:cNvGrpSpPr/>
          <p:nvPr/>
        </p:nvGrpSpPr>
        <p:grpSpPr>
          <a:xfrm>
            <a:off x="520708" y="5660497"/>
            <a:ext cx="3445594" cy="361117"/>
            <a:chOff x="0" y="0"/>
            <a:chExt cx="964706" cy="101106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964706" cy="101106"/>
            </a:xfrm>
            <a:custGeom>
              <a:avLst/>
              <a:gdLst/>
              <a:ahLst/>
              <a:cxnLst/>
              <a:rect l="l" t="t" r="r" b="b"/>
              <a:pathLst>
                <a:path w="964706" h="101106">
                  <a:moveTo>
                    <a:pt x="33352" y="0"/>
                  </a:moveTo>
                  <a:lnTo>
                    <a:pt x="931353" y="0"/>
                  </a:lnTo>
                  <a:cubicBezTo>
                    <a:pt x="940199" y="0"/>
                    <a:pt x="948682" y="3514"/>
                    <a:pt x="954937" y="9769"/>
                  </a:cubicBezTo>
                  <a:cubicBezTo>
                    <a:pt x="961192" y="16024"/>
                    <a:pt x="964706" y="24507"/>
                    <a:pt x="964706" y="33352"/>
                  </a:cubicBezTo>
                  <a:lnTo>
                    <a:pt x="964706" y="67754"/>
                  </a:lnTo>
                  <a:cubicBezTo>
                    <a:pt x="964706" y="76600"/>
                    <a:pt x="961192" y="85083"/>
                    <a:pt x="954937" y="91338"/>
                  </a:cubicBezTo>
                  <a:cubicBezTo>
                    <a:pt x="948682" y="97592"/>
                    <a:pt x="940199" y="101106"/>
                    <a:pt x="931353" y="101106"/>
                  </a:cubicBezTo>
                  <a:lnTo>
                    <a:pt x="33352" y="101106"/>
                  </a:lnTo>
                  <a:cubicBezTo>
                    <a:pt x="24507" y="101106"/>
                    <a:pt x="16024" y="97592"/>
                    <a:pt x="9769" y="91338"/>
                  </a:cubicBezTo>
                  <a:cubicBezTo>
                    <a:pt x="3514" y="85083"/>
                    <a:pt x="0" y="76600"/>
                    <a:pt x="0" y="67754"/>
                  </a:cubicBezTo>
                  <a:lnTo>
                    <a:pt x="0" y="33352"/>
                  </a:lnTo>
                  <a:cubicBezTo>
                    <a:pt x="0" y="24507"/>
                    <a:pt x="3514" y="16024"/>
                    <a:pt x="9769" y="9769"/>
                  </a:cubicBezTo>
                  <a:cubicBezTo>
                    <a:pt x="16024" y="3514"/>
                    <a:pt x="24507" y="0"/>
                    <a:pt x="33352" y="0"/>
                  </a:cubicBezTo>
                  <a:close/>
                </a:path>
              </a:pathLst>
            </a:custGeom>
            <a:solidFill>
              <a:srgbClr val="1BB5B6"/>
            </a:solidFill>
            <a:ln w="1905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ja-JP" altLang="en-US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0" y="-9525"/>
              <a:ext cx="964706" cy="1106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234"/>
                </a:lnSpc>
              </a:pPr>
              <a:endParaRPr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  <p:sp>
        <p:nvSpPr>
          <p:cNvPr id="48" name="TextBox 48"/>
          <p:cNvSpPr txBox="1"/>
          <p:nvPr/>
        </p:nvSpPr>
        <p:spPr>
          <a:xfrm>
            <a:off x="715763" y="6050189"/>
            <a:ext cx="3261089" cy="4187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68"/>
              </a:lnSpc>
            </a:pPr>
            <a:r>
              <a:rPr lang="en-US" sz="1200" b="1" spc="103" dirty="0" err="1">
                <a:solidFill>
                  <a:srgbClr val="007673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Noto Sans JP Bold"/>
                <a:sym typeface="Noto Sans JP Bold"/>
              </a:rPr>
              <a:t>参加型</a:t>
            </a:r>
            <a:r>
              <a:rPr lang="en-US" sz="1200" b="1" spc="103" dirty="0">
                <a:solidFill>
                  <a:srgbClr val="007673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Noto Sans JP Bold"/>
                <a:sym typeface="Noto Sans JP Bold"/>
              </a:rPr>
              <a:t>   </a:t>
            </a:r>
            <a:r>
              <a:rPr lang="en-US" sz="1200" b="1" spc="103" dirty="0" err="1">
                <a:solidFill>
                  <a:srgbClr val="007673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Noto Sans JP Bold"/>
                <a:sym typeface="Noto Sans JP Bold"/>
              </a:rPr>
              <a:t>生中継</a:t>
            </a:r>
            <a:r>
              <a:rPr lang="en-US" sz="1200" b="1" spc="103" dirty="0">
                <a:solidFill>
                  <a:srgbClr val="007673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Noto Sans JP Bold"/>
                <a:sym typeface="Noto Sans JP Bold"/>
              </a:rPr>
              <a:t>   </a:t>
            </a:r>
            <a:r>
              <a:rPr lang="en-US" sz="1200" b="1" spc="103" dirty="0" err="1">
                <a:solidFill>
                  <a:srgbClr val="007673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Noto Sans JP Bold"/>
                <a:sym typeface="Noto Sans JP Bold"/>
              </a:rPr>
              <a:t>高画質映像</a:t>
            </a:r>
            <a:r>
              <a:rPr lang="en-US" sz="1200" b="1" spc="103" dirty="0">
                <a:solidFill>
                  <a:srgbClr val="007673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Noto Sans JP Bold"/>
                <a:sym typeface="Noto Sans JP Bold"/>
              </a:rPr>
              <a:t> </a:t>
            </a:r>
            <a:r>
              <a:rPr lang="en-US" sz="1200" b="1" spc="103" dirty="0" err="1">
                <a:solidFill>
                  <a:srgbClr val="00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Noto Sans JP"/>
                <a:sym typeface="Noto Sans JP"/>
              </a:rPr>
              <a:t>にこだわり</a:t>
            </a:r>
            <a:endParaRPr lang="en-US" sz="1200" b="1" spc="103" dirty="0">
              <a:solidFill>
                <a:srgbClr val="00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Noto Sans JP"/>
              <a:sym typeface="Noto Sans JP"/>
            </a:endParaRPr>
          </a:p>
          <a:p>
            <a:pPr algn="l">
              <a:lnSpc>
                <a:spcPts val="1668"/>
              </a:lnSpc>
            </a:pPr>
            <a:r>
              <a:rPr lang="en-US" sz="1200" b="1" spc="103" dirty="0">
                <a:solidFill>
                  <a:srgbClr val="00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Noto Sans JP"/>
                <a:sym typeface="Noto Sans JP"/>
              </a:rPr>
              <a:t>施設内で旅行気分を満喫できる</a:t>
            </a:r>
            <a:r>
              <a:rPr lang="en-US" sz="1200" b="1" spc="103" dirty="0">
                <a:solidFill>
                  <a:srgbClr val="FF4E1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Noto Sans JP Bold"/>
                <a:sym typeface="Noto Sans JP Bold"/>
              </a:rPr>
              <a:t>60分</a:t>
            </a:r>
            <a:r>
              <a:rPr lang="en-US" sz="1200" b="1" spc="103" dirty="0">
                <a:solidFill>
                  <a:srgbClr val="00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Noto Sans JP"/>
                <a:sym typeface="Noto Sans JP"/>
              </a:rPr>
              <a:t>！</a:t>
            </a:r>
          </a:p>
        </p:txBody>
      </p:sp>
      <p:grpSp>
        <p:nvGrpSpPr>
          <p:cNvPr id="49" name="Group 49"/>
          <p:cNvGrpSpPr/>
          <p:nvPr/>
        </p:nvGrpSpPr>
        <p:grpSpPr>
          <a:xfrm>
            <a:off x="4045012" y="6036788"/>
            <a:ext cx="1877565" cy="422499"/>
            <a:chOff x="0" y="0"/>
            <a:chExt cx="535019" cy="120393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535019" cy="120393"/>
            </a:xfrm>
            <a:custGeom>
              <a:avLst/>
              <a:gdLst/>
              <a:ahLst/>
              <a:cxnLst/>
              <a:rect l="l" t="t" r="r" b="b"/>
              <a:pathLst>
                <a:path w="535019" h="120393">
                  <a:moveTo>
                    <a:pt x="60196" y="0"/>
                  </a:moveTo>
                  <a:lnTo>
                    <a:pt x="474823" y="0"/>
                  </a:lnTo>
                  <a:cubicBezTo>
                    <a:pt x="508069" y="0"/>
                    <a:pt x="535019" y="26951"/>
                    <a:pt x="535019" y="60196"/>
                  </a:cubicBezTo>
                  <a:lnTo>
                    <a:pt x="535019" y="60196"/>
                  </a:lnTo>
                  <a:cubicBezTo>
                    <a:pt x="535019" y="93442"/>
                    <a:pt x="508069" y="120393"/>
                    <a:pt x="474823" y="120393"/>
                  </a:cubicBezTo>
                  <a:lnTo>
                    <a:pt x="60196" y="120393"/>
                  </a:lnTo>
                  <a:cubicBezTo>
                    <a:pt x="26951" y="120393"/>
                    <a:pt x="0" y="93442"/>
                    <a:pt x="0" y="60196"/>
                  </a:cubicBezTo>
                  <a:lnTo>
                    <a:pt x="0" y="60196"/>
                  </a:lnTo>
                  <a:cubicBezTo>
                    <a:pt x="0" y="26951"/>
                    <a:pt x="26951" y="0"/>
                    <a:pt x="60196" y="0"/>
                  </a:cubicBezTo>
                  <a:close/>
                </a:path>
              </a:pathLst>
            </a:custGeom>
            <a:solidFill>
              <a:srgbClr val="BEFFB1"/>
            </a:solidFill>
          </p:spPr>
          <p:txBody>
            <a:bodyPr/>
            <a:lstStyle/>
            <a:p>
              <a:endParaRPr lang="ja-JP" altLang="en-US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0" y="-9525"/>
              <a:ext cx="535019" cy="129918"/>
            </a:xfrm>
            <a:prstGeom prst="rect">
              <a:avLst/>
            </a:prstGeom>
          </p:spPr>
          <p:txBody>
            <a:bodyPr lIns="49914" tIns="49914" rIns="49914" bIns="49914" rtlCol="0" anchor="ctr"/>
            <a:lstStyle/>
            <a:p>
              <a:pPr algn="ctr">
                <a:lnSpc>
                  <a:spcPts val="1234"/>
                </a:lnSpc>
              </a:pPr>
              <a:endParaRPr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5138715" y="6570517"/>
            <a:ext cx="1651897" cy="422499"/>
            <a:chOff x="0" y="0"/>
            <a:chExt cx="470715" cy="120393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470714" cy="120393"/>
            </a:xfrm>
            <a:custGeom>
              <a:avLst/>
              <a:gdLst/>
              <a:ahLst/>
              <a:cxnLst/>
              <a:rect l="l" t="t" r="r" b="b"/>
              <a:pathLst>
                <a:path w="470714" h="120393">
                  <a:moveTo>
                    <a:pt x="60196" y="0"/>
                  </a:moveTo>
                  <a:lnTo>
                    <a:pt x="410518" y="0"/>
                  </a:lnTo>
                  <a:cubicBezTo>
                    <a:pt x="443764" y="0"/>
                    <a:pt x="470714" y="26951"/>
                    <a:pt x="470714" y="60196"/>
                  </a:cubicBezTo>
                  <a:lnTo>
                    <a:pt x="470714" y="60196"/>
                  </a:lnTo>
                  <a:cubicBezTo>
                    <a:pt x="470714" y="93442"/>
                    <a:pt x="443764" y="120393"/>
                    <a:pt x="410518" y="120393"/>
                  </a:cubicBezTo>
                  <a:lnTo>
                    <a:pt x="60196" y="120393"/>
                  </a:lnTo>
                  <a:cubicBezTo>
                    <a:pt x="26951" y="120393"/>
                    <a:pt x="0" y="93442"/>
                    <a:pt x="0" y="60196"/>
                  </a:cubicBezTo>
                  <a:lnTo>
                    <a:pt x="0" y="60196"/>
                  </a:lnTo>
                  <a:cubicBezTo>
                    <a:pt x="0" y="26951"/>
                    <a:pt x="26951" y="0"/>
                    <a:pt x="60196" y="0"/>
                  </a:cubicBezTo>
                  <a:close/>
                </a:path>
              </a:pathLst>
            </a:custGeom>
            <a:solidFill>
              <a:srgbClr val="BEFFB1"/>
            </a:solidFill>
          </p:spPr>
          <p:txBody>
            <a:bodyPr/>
            <a:lstStyle/>
            <a:p>
              <a:endParaRPr lang="ja-JP" altLang="en-US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0" y="-9525"/>
              <a:ext cx="470715" cy="129918"/>
            </a:xfrm>
            <a:prstGeom prst="rect">
              <a:avLst/>
            </a:prstGeom>
          </p:spPr>
          <p:txBody>
            <a:bodyPr lIns="49914" tIns="49914" rIns="49914" bIns="49914" rtlCol="0" anchor="ctr"/>
            <a:lstStyle/>
            <a:p>
              <a:pPr algn="ctr">
                <a:lnSpc>
                  <a:spcPts val="1234"/>
                </a:lnSpc>
              </a:pPr>
              <a:endParaRPr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  <p:sp>
        <p:nvSpPr>
          <p:cNvPr id="55" name="Freeform 55"/>
          <p:cNvSpPr/>
          <p:nvPr/>
        </p:nvSpPr>
        <p:spPr>
          <a:xfrm>
            <a:off x="5922577" y="5996407"/>
            <a:ext cx="842648" cy="1117353"/>
          </a:xfrm>
          <a:custGeom>
            <a:avLst/>
            <a:gdLst/>
            <a:ahLst/>
            <a:cxnLst/>
            <a:rect l="l" t="t" r="r" b="b"/>
            <a:pathLst>
              <a:path w="842648" h="1117353">
                <a:moveTo>
                  <a:pt x="0" y="0"/>
                </a:moveTo>
                <a:lnTo>
                  <a:pt x="842648" y="0"/>
                </a:lnTo>
                <a:lnTo>
                  <a:pt x="842648" y="1117353"/>
                </a:lnTo>
                <a:lnTo>
                  <a:pt x="0" y="111735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843" r="-4419" b="-17493"/>
            </a:stretch>
          </a:blipFill>
        </p:spPr>
        <p:txBody>
          <a:bodyPr/>
          <a:lstStyle/>
          <a:p>
            <a:endParaRPr lang="ja-JP" altLang="en-US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56" name="TextBox 56"/>
          <p:cNvSpPr txBox="1"/>
          <p:nvPr/>
        </p:nvSpPr>
        <p:spPr>
          <a:xfrm>
            <a:off x="5143220" y="6630102"/>
            <a:ext cx="1016163" cy="2875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85"/>
              </a:lnSpc>
              <a:spcBef>
                <a:spcPct val="0"/>
              </a:spcBef>
            </a:pPr>
            <a:r>
              <a:rPr lang="en-US" sz="846" b="1">
                <a:solidFill>
                  <a:srgbClr val="4A452A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Noto Sans JP Bold"/>
                <a:sym typeface="Noto Sans JP Bold"/>
              </a:rPr>
              <a:t>旅介リポーター</a:t>
            </a:r>
          </a:p>
          <a:p>
            <a:pPr algn="ctr">
              <a:lnSpc>
                <a:spcPts val="1185"/>
              </a:lnSpc>
              <a:spcBef>
                <a:spcPct val="0"/>
              </a:spcBef>
            </a:pPr>
            <a:r>
              <a:rPr lang="en-US" sz="846" b="1">
                <a:solidFill>
                  <a:srgbClr val="4A452A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Noto Sans JP Bold"/>
                <a:sym typeface="Noto Sans JP Bold"/>
              </a:rPr>
              <a:t>村田綾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4824686" y="6122171"/>
            <a:ext cx="1016163" cy="2875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85"/>
              </a:lnSpc>
            </a:pPr>
            <a:r>
              <a:rPr lang="en-US" sz="846" b="1" dirty="0" err="1">
                <a:solidFill>
                  <a:srgbClr val="4A452A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Noto Sans JP Bold"/>
                <a:sym typeface="Noto Sans JP Bold"/>
              </a:rPr>
              <a:t>音楽健康指導士</a:t>
            </a:r>
            <a:endParaRPr lang="en-US" sz="846" b="1" dirty="0">
              <a:solidFill>
                <a:srgbClr val="4A452A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Noto Sans JP Bold"/>
              <a:sym typeface="Noto Sans JP Bold"/>
            </a:endParaRPr>
          </a:p>
          <a:p>
            <a:pPr algn="ctr">
              <a:lnSpc>
                <a:spcPts val="1185"/>
              </a:lnSpc>
              <a:spcBef>
                <a:spcPct val="0"/>
              </a:spcBef>
            </a:pPr>
            <a:r>
              <a:rPr lang="en-US" sz="846" b="1" dirty="0" err="1">
                <a:solidFill>
                  <a:srgbClr val="4A452A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Noto Sans JP Bold"/>
                <a:sym typeface="Noto Sans JP Bold"/>
              </a:rPr>
              <a:t>そうちゃん</a:t>
            </a:r>
            <a:endParaRPr lang="en-US" sz="846" b="1" dirty="0">
              <a:solidFill>
                <a:srgbClr val="4A452A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Noto Sans JP Bold"/>
              <a:sym typeface="Noto Sans JP Bold"/>
            </a:endParaRPr>
          </a:p>
        </p:txBody>
      </p:sp>
      <p:sp>
        <p:nvSpPr>
          <p:cNvPr id="58" name="Freeform 58"/>
          <p:cNvSpPr/>
          <p:nvPr/>
        </p:nvSpPr>
        <p:spPr>
          <a:xfrm>
            <a:off x="3966302" y="5914009"/>
            <a:ext cx="1366466" cy="1199751"/>
          </a:xfrm>
          <a:custGeom>
            <a:avLst/>
            <a:gdLst/>
            <a:ahLst/>
            <a:cxnLst/>
            <a:rect l="l" t="t" r="r" b="b"/>
            <a:pathLst>
              <a:path w="1366466" h="1199751">
                <a:moveTo>
                  <a:pt x="0" y="0"/>
                </a:moveTo>
                <a:lnTo>
                  <a:pt x="1366465" y="0"/>
                </a:lnTo>
                <a:lnTo>
                  <a:pt x="1366465" y="1199751"/>
                </a:lnTo>
                <a:lnTo>
                  <a:pt x="0" y="119975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t="-34088" b="-68393"/>
            </a:stretch>
          </a:blipFill>
        </p:spPr>
        <p:txBody>
          <a:bodyPr/>
          <a:lstStyle/>
          <a:p>
            <a:endParaRPr lang="ja-JP" altLang="en-US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66" name="TextBox 66"/>
          <p:cNvSpPr txBox="1"/>
          <p:nvPr/>
        </p:nvSpPr>
        <p:spPr>
          <a:xfrm rot="599859">
            <a:off x="3998813" y="4572774"/>
            <a:ext cx="703912" cy="711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2274" b="1">
                <a:solidFill>
                  <a:srgbClr val="FFFFF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Arimo Bold"/>
                <a:sym typeface="Arimo Bold"/>
              </a:rPr>
              <a:t>参加</a:t>
            </a:r>
          </a:p>
          <a:p>
            <a:pPr algn="l">
              <a:lnSpc>
                <a:spcPts val="2729"/>
              </a:lnSpc>
            </a:pPr>
            <a:r>
              <a:rPr lang="en-US" sz="2274" b="1">
                <a:solidFill>
                  <a:srgbClr val="FFFFF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Arimo Bold"/>
                <a:sym typeface="Arimo Bold"/>
              </a:rPr>
              <a:t>無料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710012" y="7244878"/>
            <a:ext cx="2970075" cy="199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64"/>
              </a:lnSpc>
            </a:pPr>
            <a:r>
              <a:rPr lang="en-US" sz="1200" b="1">
                <a:solidFill>
                  <a:srgbClr val="FF4E1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Noto Sans JP Bold"/>
                <a:sym typeface="Noto Sans JP Bold"/>
              </a:rPr>
              <a:t>音楽健康指導士による体操コーナー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752640" y="7556672"/>
            <a:ext cx="3084313" cy="1538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44"/>
              </a:lnSpc>
            </a:pPr>
            <a:r>
              <a:rPr lang="en-US" sz="1028" b="1">
                <a:solidFill>
                  <a:srgbClr val="4A452A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Noto Sans JP Bold"/>
                <a:sym typeface="Noto Sans JP Bold"/>
              </a:rPr>
              <a:t>■音楽健康指導士とは？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744275" y="7698240"/>
            <a:ext cx="3009009" cy="789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50"/>
              </a:lnSpc>
            </a:pPr>
            <a:r>
              <a:rPr lang="en-US" sz="928" spc="46">
                <a:solidFill>
                  <a:srgbClr val="4A452A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Noto Sans JP"/>
                <a:sym typeface="Noto Sans JP"/>
              </a:rPr>
              <a:t>うたを歌ったり、音楽に合わせて身体を動かすことで笑顔と健康をつくり、ご利用者様の身体・認知機能の向上や介護予防を促進する専門資格です！楽譜が読めなくても、楽器が弾けなくても取得できます！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710012" y="6554633"/>
            <a:ext cx="3056600" cy="5153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0"/>
              </a:lnSpc>
            </a:pPr>
            <a:r>
              <a:rPr lang="en-US" sz="1000" spc="17">
                <a:solidFill>
                  <a:srgbClr val="4A452A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Noto Sans JP"/>
                <a:sym typeface="Noto Sans JP"/>
              </a:rPr>
              <a:t>チャットでコメントを入れてリポーターに話しかけたり、クイズに答えたり。オンラインだからできる「参加型」で楽しめます！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638775" y="5715706"/>
            <a:ext cx="3198177" cy="210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0"/>
              </a:lnSpc>
            </a:pPr>
            <a:r>
              <a:rPr lang="en-US" sz="1299" b="1">
                <a:solidFill>
                  <a:srgbClr val="FFFFF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Noto Sans JP Bold"/>
                <a:sym typeface="Noto Sans JP Bold"/>
              </a:rPr>
              <a:t>旅行に行きたくても行けない方のために</a:t>
            </a:r>
          </a:p>
        </p:txBody>
      </p:sp>
      <p:grpSp>
        <p:nvGrpSpPr>
          <p:cNvPr id="83" name="Group 83"/>
          <p:cNvGrpSpPr/>
          <p:nvPr/>
        </p:nvGrpSpPr>
        <p:grpSpPr>
          <a:xfrm>
            <a:off x="4045012" y="7189960"/>
            <a:ext cx="2836078" cy="1401948"/>
            <a:chOff x="0" y="0"/>
            <a:chExt cx="825706" cy="408168"/>
          </a:xfrm>
        </p:grpSpPr>
        <p:sp>
          <p:nvSpPr>
            <p:cNvPr id="84" name="Freeform 84"/>
            <p:cNvSpPr/>
            <p:nvPr/>
          </p:nvSpPr>
          <p:spPr>
            <a:xfrm>
              <a:off x="0" y="0"/>
              <a:ext cx="825706" cy="408168"/>
            </a:xfrm>
            <a:custGeom>
              <a:avLst/>
              <a:gdLst/>
              <a:ahLst/>
              <a:cxnLst/>
              <a:rect l="l" t="t" r="r" b="b"/>
              <a:pathLst>
                <a:path w="825706" h="408168">
                  <a:moveTo>
                    <a:pt x="44786" y="0"/>
                  </a:moveTo>
                  <a:lnTo>
                    <a:pt x="780920" y="0"/>
                  </a:lnTo>
                  <a:cubicBezTo>
                    <a:pt x="805655" y="0"/>
                    <a:pt x="825706" y="20051"/>
                    <a:pt x="825706" y="44786"/>
                  </a:cubicBezTo>
                  <a:lnTo>
                    <a:pt x="825706" y="363382"/>
                  </a:lnTo>
                  <a:cubicBezTo>
                    <a:pt x="825706" y="388117"/>
                    <a:pt x="805655" y="408168"/>
                    <a:pt x="780920" y="408168"/>
                  </a:cubicBezTo>
                  <a:lnTo>
                    <a:pt x="44786" y="408168"/>
                  </a:lnTo>
                  <a:cubicBezTo>
                    <a:pt x="20051" y="408168"/>
                    <a:pt x="0" y="388117"/>
                    <a:pt x="0" y="363382"/>
                  </a:cubicBezTo>
                  <a:lnTo>
                    <a:pt x="0" y="44786"/>
                  </a:lnTo>
                  <a:cubicBezTo>
                    <a:pt x="0" y="20051"/>
                    <a:pt x="20051" y="0"/>
                    <a:pt x="44786" y="0"/>
                  </a:cubicBezTo>
                  <a:close/>
                </a:path>
              </a:pathLst>
            </a:custGeom>
            <a:solidFill>
              <a:srgbClr val="FFFAEF"/>
            </a:solidFill>
            <a:ln w="19050" cap="rnd">
              <a:solidFill>
                <a:srgbClr val="FD965C"/>
              </a:solidFill>
              <a:prstDash val="solid"/>
              <a:round/>
            </a:ln>
          </p:spPr>
          <p:txBody>
            <a:bodyPr/>
            <a:lstStyle/>
            <a:p>
              <a:endParaRPr lang="ja-JP" altLang="en-US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85" name="TextBox 85"/>
            <p:cNvSpPr txBox="1"/>
            <p:nvPr/>
          </p:nvSpPr>
          <p:spPr>
            <a:xfrm>
              <a:off x="0" y="-9525"/>
              <a:ext cx="825706" cy="417693"/>
            </a:xfrm>
            <a:prstGeom prst="rect">
              <a:avLst/>
            </a:prstGeom>
          </p:spPr>
          <p:txBody>
            <a:bodyPr lIns="47177" tIns="47177" rIns="47177" bIns="47177" rtlCol="0" anchor="ctr"/>
            <a:lstStyle/>
            <a:p>
              <a:pPr algn="ctr">
                <a:lnSpc>
                  <a:spcPts val="1234"/>
                </a:lnSpc>
              </a:pPr>
              <a:endParaRPr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  <p:sp>
        <p:nvSpPr>
          <p:cNvPr id="86" name="Freeform 86"/>
          <p:cNvSpPr/>
          <p:nvPr/>
        </p:nvSpPr>
        <p:spPr>
          <a:xfrm>
            <a:off x="6201049" y="7525335"/>
            <a:ext cx="349192" cy="679401"/>
          </a:xfrm>
          <a:custGeom>
            <a:avLst/>
            <a:gdLst/>
            <a:ahLst/>
            <a:cxnLst/>
            <a:rect l="l" t="t" r="r" b="b"/>
            <a:pathLst>
              <a:path w="349192" h="679401">
                <a:moveTo>
                  <a:pt x="0" y="0"/>
                </a:moveTo>
                <a:lnTo>
                  <a:pt x="349192" y="0"/>
                </a:lnTo>
                <a:lnTo>
                  <a:pt x="349192" y="679401"/>
                </a:lnTo>
                <a:lnTo>
                  <a:pt x="0" y="67940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ja-JP" altLang="en-US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87" name="Freeform 87"/>
          <p:cNvSpPr/>
          <p:nvPr/>
        </p:nvSpPr>
        <p:spPr>
          <a:xfrm>
            <a:off x="4338386" y="7266877"/>
            <a:ext cx="1312915" cy="246171"/>
          </a:xfrm>
          <a:custGeom>
            <a:avLst/>
            <a:gdLst/>
            <a:ahLst/>
            <a:cxnLst/>
            <a:rect l="l" t="t" r="r" b="b"/>
            <a:pathLst>
              <a:path w="1312915" h="246171">
                <a:moveTo>
                  <a:pt x="0" y="0"/>
                </a:moveTo>
                <a:lnTo>
                  <a:pt x="1312915" y="0"/>
                </a:lnTo>
                <a:lnTo>
                  <a:pt x="1312915" y="246172"/>
                </a:lnTo>
                <a:lnTo>
                  <a:pt x="0" y="246172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r="-480"/>
            </a:stretch>
          </a:blipFill>
        </p:spPr>
        <p:txBody>
          <a:bodyPr/>
          <a:lstStyle/>
          <a:p>
            <a:endParaRPr lang="ja-JP" altLang="en-US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88" name="Freeform 88"/>
          <p:cNvSpPr/>
          <p:nvPr/>
        </p:nvSpPr>
        <p:spPr>
          <a:xfrm>
            <a:off x="5443747" y="7613193"/>
            <a:ext cx="722753" cy="503683"/>
          </a:xfrm>
          <a:custGeom>
            <a:avLst/>
            <a:gdLst/>
            <a:ahLst/>
            <a:cxnLst/>
            <a:rect l="l" t="t" r="r" b="b"/>
            <a:pathLst>
              <a:path w="841999" h="607482">
                <a:moveTo>
                  <a:pt x="0" y="0"/>
                </a:moveTo>
                <a:lnTo>
                  <a:pt x="841999" y="0"/>
                </a:lnTo>
                <a:lnTo>
                  <a:pt x="841999" y="607482"/>
                </a:lnTo>
                <a:lnTo>
                  <a:pt x="0" y="607482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ja-JP" altLang="en-US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89" name="Freeform 89"/>
          <p:cNvSpPr/>
          <p:nvPr/>
        </p:nvSpPr>
        <p:spPr>
          <a:xfrm>
            <a:off x="4336310" y="8357721"/>
            <a:ext cx="2283478" cy="124553"/>
          </a:xfrm>
          <a:custGeom>
            <a:avLst/>
            <a:gdLst/>
            <a:ahLst/>
            <a:cxnLst/>
            <a:rect l="l" t="t" r="r" b="b"/>
            <a:pathLst>
              <a:path w="2283478" h="124553">
                <a:moveTo>
                  <a:pt x="0" y="0"/>
                </a:moveTo>
                <a:lnTo>
                  <a:pt x="2283478" y="0"/>
                </a:lnTo>
                <a:lnTo>
                  <a:pt x="2283478" y="124554"/>
                </a:lnTo>
                <a:lnTo>
                  <a:pt x="0" y="1245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90" name="TextBox 90"/>
          <p:cNvSpPr txBox="1"/>
          <p:nvPr/>
        </p:nvSpPr>
        <p:spPr>
          <a:xfrm>
            <a:off x="4394123" y="7590410"/>
            <a:ext cx="3613852" cy="444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2"/>
              </a:lnSpc>
            </a:pPr>
            <a:r>
              <a:rPr lang="en-US" sz="993" b="1" dirty="0" err="1">
                <a:solidFill>
                  <a:srgbClr val="64534E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Noto Sans JP Bold"/>
                <a:sym typeface="Noto Sans JP Bold"/>
              </a:rPr>
              <a:t>さらに</a:t>
            </a:r>
            <a:endParaRPr lang="en-US" sz="993" b="1" dirty="0">
              <a:solidFill>
                <a:srgbClr val="64534E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Noto Sans JP Bold"/>
              <a:sym typeface="Noto Sans JP Bold"/>
            </a:endParaRPr>
          </a:p>
          <a:p>
            <a:pPr algn="l">
              <a:lnSpc>
                <a:spcPts val="1202"/>
              </a:lnSpc>
            </a:pPr>
            <a:r>
              <a:rPr lang="en-US" sz="993" b="1" dirty="0">
                <a:solidFill>
                  <a:srgbClr val="64534E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Noto Sans JP Bold"/>
                <a:sym typeface="Noto Sans JP Bold"/>
              </a:rPr>
              <a:t>FREE DAM LIFE</a:t>
            </a:r>
          </a:p>
          <a:p>
            <a:pPr algn="l">
              <a:lnSpc>
                <a:spcPts val="1202"/>
              </a:lnSpc>
            </a:pPr>
            <a:r>
              <a:rPr lang="en-US" sz="993" b="1" dirty="0" err="1">
                <a:solidFill>
                  <a:srgbClr val="64534E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Noto Sans JP Bold"/>
                <a:sym typeface="Noto Sans JP Bold"/>
              </a:rPr>
              <a:t>を活用すれば</a:t>
            </a:r>
            <a:endParaRPr lang="en-US" sz="993" b="1" dirty="0">
              <a:solidFill>
                <a:srgbClr val="64534E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Noto Sans JP Bold"/>
              <a:sym typeface="Noto Sans JP Bold"/>
            </a:endParaRPr>
          </a:p>
        </p:txBody>
      </p:sp>
      <p:sp>
        <p:nvSpPr>
          <p:cNvPr id="91" name="Freeform 91"/>
          <p:cNvSpPr/>
          <p:nvPr/>
        </p:nvSpPr>
        <p:spPr>
          <a:xfrm>
            <a:off x="4363320" y="8204736"/>
            <a:ext cx="1263047" cy="68893"/>
          </a:xfrm>
          <a:custGeom>
            <a:avLst/>
            <a:gdLst/>
            <a:ahLst/>
            <a:cxnLst/>
            <a:rect l="l" t="t" r="r" b="b"/>
            <a:pathLst>
              <a:path w="1263047" h="68893">
                <a:moveTo>
                  <a:pt x="0" y="0"/>
                </a:moveTo>
                <a:lnTo>
                  <a:pt x="1263047" y="0"/>
                </a:lnTo>
                <a:lnTo>
                  <a:pt x="1263047" y="68893"/>
                </a:lnTo>
                <a:lnTo>
                  <a:pt x="0" y="688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92" name="TextBox 92"/>
          <p:cNvSpPr txBox="1"/>
          <p:nvPr/>
        </p:nvSpPr>
        <p:spPr>
          <a:xfrm>
            <a:off x="4405407" y="8102911"/>
            <a:ext cx="3118513" cy="341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4"/>
              </a:lnSpc>
            </a:pPr>
            <a:r>
              <a:rPr lang="en-US" sz="1152" b="1" spc="49">
                <a:solidFill>
                  <a:srgbClr val="FF4E1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Noto Sans JP Bold"/>
                <a:sym typeface="Noto Sans JP Bold"/>
              </a:rPr>
              <a:t>介護職員様の</a:t>
            </a:r>
          </a:p>
          <a:p>
            <a:pPr algn="l">
              <a:lnSpc>
                <a:spcPts val="1394"/>
              </a:lnSpc>
            </a:pPr>
            <a:r>
              <a:rPr lang="en-US" sz="1152" b="1" spc="49">
                <a:solidFill>
                  <a:srgbClr val="FF4E1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Noto Sans JP Bold"/>
                <a:sym typeface="Noto Sans JP Bold"/>
              </a:rPr>
              <a:t>日々の業務を大幅にサポート！</a:t>
            </a:r>
          </a:p>
        </p:txBody>
      </p:sp>
      <p:sp>
        <p:nvSpPr>
          <p:cNvPr id="95" name="TextBox 42">
            <a:extLst>
              <a:ext uri="{FF2B5EF4-FFF2-40B4-BE49-F238E27FC236}">
                <a16:creationId xmlns:a16="http://schemas.microsoft.com/office/drawing/2014/main" id="{9C8B37E7-9143-1662-A1FA-25F8493D6EF0}"/>
              </a:ext>
            </a:extLst>
          </p:cNvPr>
          <p:cNvSpPr txBox="1"/>
          <p:nvPr/>
        </p:nvSpPr>
        <p:spPr>
          <a:xfrm>
            <a:off x="-562496" y="198239"/>
            <a:ext cx="3267896" cy="145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28"/>
              </a:lnSpc>
              <a:spcBef>
                <a:spcPct val="0"/>
              </a:spcBef>
            </a:pPr>
            <a:r>
              <a:rPr lang="en-US" sz="948" b="1" dirty="0">
                <a:solidFill>
                  <a:srgbClr val="FFFFFF"/>
                </a:solidFill>
                <a:effectLst>
                  <a:glow rad="101600">
                    <a:schemeClr val="tx1">
                      <a:lumMod val="75000"/>
                      <a:lumOff val="25000"/>
                      <a:alpha val="40000"/>
                    </a:schemeClr>
                  </a:glo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Noto Sans JP Bold"/>
                <a:sym typeface="Noto Sans JP Bold"/>
              </a:rPr>
              <a:t>© </a:t>
            </a:r>
            <a:r>
              <a:rPr lang="en-US" sz="948" b="1" dirty="0" err="1">
                <a:solidFill>
                  <a:srgbClr val="FFFFFF"/>
                </a:solidFill>
                <a:effectLst>
                  <a:glow rad="101600">
                    <a:schemeClr val="tx1">
                      <a:lumMod val="75000"/>
                      <a:lumOff val="25000"/>
                      <a:alpha val="40000"/>
                    </a:schemeClr>
                  </a:glo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Noto Sans JP Bold"/>
                <a:sym typeface="Noto Sans JP Bold"/>
              </a:rPr>
              <a:t>公益社団法人藤沢市観光協会</a:t>
            </a:r>
            <a:endParaRPr lang="en-US" sz="948" b="1" dirty="0">
              <a:solidFill>
                <a:srgbClr val="FFFFFF"/>
              </a:solidFill>
              <a:effectLst>
                <a:glow rad="101600">
                  <a:schemeClr val="tx1">
                    <a:lumMod val="75000"/>
                    <a:lumOff val="25000"/>
                    <a:alpha val="40000"/>
                  </a:schemeClr>
                </a:glo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  <a:cs typeface="Noto Sans JP Bold"/>
              <a:sym typeface="Noto Sans JP Bold"/>
            </a:endParaRPr>
          </a:p>
        </p:txBody>
      </p:sp>
      <p:pic>
        <p:nvPicPr>
          <p:cNvPr id="98" name="図 97">
            <a:extLst>
              <a:ext uri="{FF2B5EF4-FFF2-40B4-BE49-F238E27FC236}">
                <a16:creationId xmlns:a16="http://schemas.microsoft.com/office/drawing/2014/main" id="{A4D140BD-A1A6-4765-8DFD-CB1EEBC58CA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46" r="42995" b="56316"/>
          <a:stretch>
            <a:fillRect/>
          </a:stretch>
        </p:blipFill>
        <p:spPr>
          <a:xfrm>
            <a:off x="4104" y="4094868"/>
            <a:ext cx="4307546" cy="1404232"/>
          </a:xfrm>
          <a:prstGeom prst="rect">
            <a:avLst/>
          </a:prstGeom>
        </p:spPr>
      </p:pic>
      <p:sp>
        <p:nvSpPr>
          <p:cNvPr id="77" name="TextBox 18">
            <a:extLst>
              <a:ext uri="{FF2B5EF4-FFF2-40B4-BE49-F238E27FC236}">
                <a16:creationId xmlns:a16="http://schemas.microsoft.com/office/drawing/2014/main" id="{0A2BDF0B-3DDC-D2D2-FBCA-995CF18CEBC0}"/>
              </a:ext>
            </a:extLst>
          </p:cNvPr>
          <p:cNvSpPr txBox="1"/>
          <p:nvPr/>
        </p:nvSpPr>
        <p:spPr>
          <a:xfrm>
            <a:off x="415221" y="10250826"/>
            <a:ext cx="6639629" cy="201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20"/>
              </a:lnSpc>
            </a:pPr>
            <a:r>
              <a:rPr lang="en-US" altLang="ja-JP" sz="1300" dirty="0">
                <a:solidFill>
                  <a:srgbClr val="000000"/>
                </a:solidFill>
                <a:effectLst>
                  <a:glow rad="101600">
                    <a:schemeClr val="bg1"/>
                  </a:glo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Rounded M+"/>
                <a:sym typeface="Rounded M+"/>
              </a:rPr>
              <a:t>※</a:t>
            </a:r>
            <a:r>
              <a:rPr lang="en-US" altLang="ja-JP" sz="1300" dirty="0" err="1">
                <a:solidFill>
                  <a:srgbClr val="000000"/>
                </a:solidFill>
                <a:effectLst>
                  <a:glow rad="101600">
                    <a:schemeClr val="bg1"/>
                  </a:glo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Rounded M+"/>
                <a:sym typeface="Rounded M+"/>
              </a:rPr>
              <a:t>生中継のため当日の天候等の状況によりルートや内容が変更になる場合がございます</a:t>
            </a:r>
            <a:endParaRPr lang="en-US" altLang="ja-JP" sz="1300" dirty="0">
              <a:solidFill>
                <a:srgbClr val="000000"/>
              </a:solidFill>
              <a:effectLst>
                <a:glow rad="101600">
                  <a:schemeClr val="bg1"/>
                </a:glo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  <a:cs typeface="Rounded M+"/>
              <a:sym typeface="Rounded M+"/>
            </a:endParaRPr>
          </a:p>
        </p:txBody>
      </p:sp>
      <p:grpSp>
        <p:nvGrpSpPr>
          <p:cNvPr id="108" name="Group 61">
            <a:extLst>
              <a:ext uri="{FF2B5EF4-FFF2-40B4-BE49-F238E27FC236}">
                <a16:creationId xmlns:a16="http://schemas.microsoft.com/office/drawing/2014/main" id="{42CD1DE5-A92C-EFCE-F543-E628B5063299}"/>
              </a:ext>
            </a:extLst>
          </p:cNvPr>
          <p:cNvGrpSpPr/>
          <p:nvPr/>
        </p:nvGrpSpPr>
        <p:grpSpPr>
          <a:xfrm>
            <a:off x="368485" y="8827897"/>
            <a:ext cx="6791852" cy="1277855"/>
            <a:chOff x="0" y="-33634"/>
            <a:chExt cx="2054551" cy="386554"/>
          </a:xfrm>
        </p:grpSpPr>
        <p:sp>
          <p:nvSpPr>
            <p:cNvPr id="109" name="Freeform 62">
              <a:extLst>
                <a:ext uri="{FF2B5EF4-FFF2-40B4-BE49-F238E27FC236}">
                  <a16:creationId xmlns:a16="http://schemas.microsoft.com/office/drawing/2014/main" id="{CF027462-76AF-01AB-C570-621B14DC09F8}"/>
                </a:ext>
              </a:extLst>
            </p:cNvPr>
            <p:cNvSpPr/>
            <p:nvPr/>
          </p:nvSpPr>
          <p:spPr>
            <a:xfrm>
              <a:off x="0" y="-33634"/>
              <a:ext cx="2033596" cy="386554"/>
            </a:xfrm>
            <a:custGeom>
              <a:avLst/>
              <a:gdLst/>
              <a:ahLst/>
              <a:cxnLst/>
              <a:rect l="l" t="t" r="r" b="b"/>
              <a:pathLst>
                <a:path w="2054551" h="325418">
                  <a:moveTo>
                    <a:pt x="10259" y="0"/>
                  </a:moveTo>
                  <a:lnTo>
                    <a:pt x="2044292" y="0"/>
                  </a:lnTo>
                  <a:cubicBezTo>
                    <a:pt x="2049958" y="0"/>
                    <a:pt x="2054551" y="4593"/>
                    <a:pt x="2054551" y="10259"/>
                  </a:cubicBezTo>
                  <a:lnTo>
                    <a:pt x="2054551" y="315159"/>
                  </a:lnTo>
                  <a:cubicBezTo>
                    <a:pt x="2054551" y="320825"/>
                    <a:pt x="2049958" y="325418"/>
                    <a:pt x="2044292" y="325418"/>
                  </a:cubicBezTo>
                  <a:lnTo>
                    <a:pt x="10259" y="325418"/>
                  </a:lnTo>
                  <a:cubicBezTo>
                    <a:pt x="4593" y="325418"/>
                    <a:pt x="0" y="320825"/>
                    <a:pt x="0" y="315159"/>
                  </a:cubicBezTo>
                  <a:lnTo>
                    <a:pt x="0" y="10259"/>
                  </a:lnTo>
                  <a:cubicBezTo>
                    <a:pt x="0" y="4593"/>
                    <a:pt x="4593" y="0"/>
                    <a:pt x="10259" y="0"/>
                  </a:cubicBezTo>
                  <a:close/>
                </a:path>
              </a:pathLst>
            </a:custGeom>
            <a:solidFill>
              <a:srgbClr val="DAFFF6"/>
            </a:solidFill>
          </p:spPr>
          <p:txBody>
            <a:bodyPr/>
            <a:lstStyle/>
            <a:p>
              <a:endParaRPr lang="ja-JP" altLang="en-US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110" name="TextBox 63">
              <a:extLst>
                <a:ext uri="{FF2B5EF4-FFF2-40B4-BE49-F238E27FC236}">
                  <a16:creationId xmlns:a16="http://schemas.microsoft.com/office/drawing/2014/main" id="{4DCEA84A-2D90-7E59-B9CE-2E5B7B28B95A}"/>
                </a:ext>
              </a:extLst>
            </p:cNvPr>
            <p:cNvSpPr txBox="1"/>
            <p:nvPr/>
          </p:nvSpPr>
          <p:spPr>
            <a:xfrm>
              <a:off x="0" y="-9525"/>
              <a:ext cx="2054551" cy="334943"/>
            </a:xfrm>
            <a:prstGeom prst="rect">
              <a:avLst/>
            </a:prstGeom>
          </p:spPr>
          <p:txBody>
            <a:bodyPr lIns="60183" tIns="60183" rIns="60183" bIns="60183" rtlCol="0" anchor="ctr"/>
            <a:lstStyle/>
            <a:p>
              <a:pPr algn="ctr">
                <a:lnSpc>
                  <a:spcPts val="1234"/>
                </a:lnSpc>
              </a:pPr>
              <a:endParaRPr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  <p:sp>
        <p:nvSpPr>
          <p:cNvPr id="111" name="Freeform 64">
            <a:extLst>
              <a:ext uri="{FF2B5EF4-FFF2-40B4-BE49-F238E27FC236}">
                <a16:creationId xmlns:a16="http://schemas.microsoft.com/office/drawing/2014/main" id="{D70B15D0-04D6-D8D1-DC45-E164A12061CE}"/>
              </a:ext>
            </a:extLst>
          </p:cNvPr>
          <p:cNvSpPr/>
          <p:nvPr/>
        </p:nvSpPr>
        <p:spPr>
          <a:xfrm>
            <a:off x="434382" y="8916514"/>
            <a:ext cx="1198993" cy="1154586"/>
          </a:xfrm>
          <a:custGeom>
            <a:avLst/>
            <a:gdLst/>
            <a:ahLst/>
            <a:cxnLst/>
            <a:rect l="l" t="t" r="r" b="b"/>
            <a:pathLst>
              <a:path w="1198993" h="1154586">
                <a:moveTo>
                  <a:pt x="0" y="0"/>
                </a:moveTo>
                <a:lnTo>
                  <a:pt x="1198993" y="0"/>
                </a:lnTo>
                <a:lnTo>
                  <a:pt x="1198993" y="1154587"/>
                </a:lnTo>
                <a:lnTo>
                  <a:pt x="0" y="1154587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>
            <a:endParaRPr lang="ja-JP" altLang="en-US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12" name="TextBox 65">
            <a:extLst>
              <a:ext uri="{FF2B5EF4-FFF2-40B4-BE49-F238E27FC236}">
                <a16:creationId xmlns:a16="http://schemas.microsoft.com/office/drawing/2014/main" id="{FBD92F7C-7C00-484E-2369-6C8B113D3007}"/>
              </a:ext>
            </a:extLst>
          </p:cNvPr>
          <p:cNvSpPr txBox="1"/>
          <p:nvPr/>
        </p:nvSpPr>
        <p:spPr>
          <a:xfrm>
            <a:off x="1723467" y="9440990"/>
            <a:ext cx="4624497" cy="5924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76"/>
              </a:lnSpc>
            </a:pPr>
            <a:r>
              <a:rPr lang="en-US" sz="1303" dirty="0" err="1">
                <a:solidFill>
                  <a:srgbClr val="4A452A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Rounded M+"/>
                <a:sym typeface="Rounded M+"/>
              </a:rPr>
              <a:t>ツアー中、旅先や音楽にまつわるクイズを出題します</a:t>
            </a:r>
            <a:r>
              <a:rPr lang="en-US" sz="1303" dirty="0">
                <a:solidFill>
                  <a:srgbClr val="4A452A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Rounded M+"/>
                <a:sym typeface="Rounded M+"/>
              </a:rPr>
              <a:t>！</a:t>
            </a:r>
          </a:p>
          <a:p>
            <a:pPr algn="l">
              <a:lnSpc>
                <a:spcPts val="1576"/>
              </a:lnSpc>
            </a:pPr>
            <a:r>
              <a:rPr lang="en-US" sz="1303" dirty="0" err="1">
                <a:solidFill>
                  <a:srgbClr val="4A452A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Rounded M+"/>
                <a:sym typeface="Rounded M+"/>
              </a:rPr>
              <a:t>選択肢を選んで回答！ぜひクイズにご参加ください</a:t>
            </a:r>
            <a:r>
              <a:rPr lang="en-US" sz="1303" dirty="0">
                <a:solidFill>
                  <a:srgbClr val="4A452A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Rounded M+"/>
                <a:sym typeface="Rounded M+"/>
              </a:rPr>
              <a:t>。</a:t>
            </a:r>
          </a:p>
          <a:p>
            <a:pPr algn="l">
              <a:lnSpc>
                <a:spcPts val="1576"/>
              </a:lnSpc>
            </a:pPr>
            <a:endParaRPr lang="en-US" sz="1303" dirty="0">
              <a:solidFill>
                <a:srgbClr val="4A452A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Rounded M+"/>
              <a:sym typeface="Rounded M+"/>
            </a:endParaRPr>
          </a:p>
        </p:txBody>
      </p:sp>
      <p:sp>
        <p:nvSpPr>
          <p:cNvPr id="113" name="Freeform 66">
            <a:extLst>
              <a:ext uri="{FF2B5EF4-FFF2-40B4-BE49-F238E27FC236}">
                <a16:creationId xmlns:a16="http://schemas.microsoft.com/office/drawing/2014/main" id="{2329CAAD-801E-6E41-D0B1-3D9E9C1E5669}"/>
              </a:ext>
            </a:extLst>
          </p:cNvPr>
          <p:cNvSpPr/>
          <p:nvPr/>
        </p:nvSpPr>
        <p:spPr>
          <a:xfrm>
            <a:off x="5991052" y="9089562"/>
            <a:ext cx="916592" cy="831865"/>
          </a:xfrm>
          <a:custGeom>
            <a:avLst/>
            <a:gdLst/>
            <a:ahLst/>
            <a:cxnLst/>
            <a:rect l="l" t="t" r="r" b="b"/>
            <a:pathLst>
              <a:path w="916592" h="831865">
                <a:moveTo>
                  <a:pt x="0" y="0"/>
                </a:moveTo>
                <a:lnTo>
                  <a:pt x="916592" y="0"/>
                </a:lnTo>
                <a:lnTo>
                  <a:pt x="916592" y="831865"/>
                </a:lnTo>
                <a:lnTo>
                  <a:pt x="0" y="831865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ja-JP" altLang="en-US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14" name="TextBox 67">
            <a:extLst>
              <a:ext uri="{FF2B5EF4-FFF2-40B4-BE49-F238E27FC236}">
                <a16:creationId xmlns:a16="http://schemas.microsoft.com/office/drawing/2014/main" id="{D1ED07A0-02A2-D0CB-1505-5CD7E80549A0}"/>
              </a:ext>
            </a:extLst>
          </p:cNvPr>
          <p:cNvSpPr txBox="1"/>
          <p:nvPr/>
        </p:nvSpPr>
        <p:spPr>
          <a:xfrm>
            <a:off x="440596" y="9128739"/>
            <a:ext cx="1101265" cy="686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76"/>
              </a:lnSpc>
            </a:pPr>
            <a:r>
              <a:rPr lang="en-US" sz="1303" b="1">
                <a:solidFill>
                  <a:srgbClr val="4A452A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Rounded M+ Bold"/>
                <a:sym typeface="Rounded M+ Bold"/>
              </a:rPr>
              <a:t>参加型</a:t>
            </a:r>
          </a:p>
          <a:p>
            <a:pPr algn="ctr">
              <a:lnSpc>
                <a:spcPts val="2006"/>
              </a:lnSpc>
            </a:pPr>
            <a:r>
              <a:rPr lang="en-US" sz="1658" b="1">
                <a:solidFill>
                  <a:srgbClr val="4A452A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Rounded M+ Bold"/>
                <a:sym typeface="Rounded M+ Bold"/>
              </a:rPr>
              <a:t>クイズ</a:t>
            </a:r>
          </a:p>
          <a:p>
            <a:pPr algn="ctr">
              <a:lnSpc>
                <a:spcPts val="2006"/>
              </a:lnSpc>
            </a:pPr>
            <a:r>
              <a:rPr lang="en-US" sz="1658" b="1">
                <a:solidFill>
                  <a:srgbClr val="4A452A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Rounded M+ Bold"/>
                <a:sym typeface="Rounded M+ Bold"/>
              </a:rPr>
              <a:t>脳トレ</a:t>
            </a:r>
          </a:p>
        </p:txBody>
      </p:sp>
      <p:sp>
        <p:nvSpPr>
          <p:cNvPr id="115" name="TextBox 69">
            <a:extLst>
              <a:ext uri="{FF2B5EF4-FFF2-40B4-BE49-F238E27FC236}">
                <a16:creationId xmlns:a16="http://schemas.microsoft.com/office/drawing/2014/main" id="{9D9A1526-981F-F959-A821-72E76B9F112C}"/>
              </a:ext>
            </a:extLst>
          </p:cNvPr>
          <p:cNvSpPr txBox="1"/>
          <p:nvPr/>
        </p:nvSpPr>
        <p:spPr>
          <a:xfrm>
            <a:off x="1680818" y="9109689"/>
            <a:ext cx="3934644" cy="2282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06"/>
              </a:lnSpc>
            </a:pPr>
            <a:r>
              <a:rPr lang="en-US" sz="1658" b="1" dirty="0">
                <a:solidFill>
                  <a:srgbClr val="4A452A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Rounded M+ Bold"/>
                <a:sym typeface="Rounded M+ Bold"/>
              </a:rPr>
              <a:t>■</a:t>
            </a:r>
            <a:r>
              <a:rPr lang="en-US" sz="1658" b="1" dirty="0" err="1">
                <a:solidFill>
                  <a:srgbClr val="4A452A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Rounded M+ Bold"/>
                <a:sym typeface="Rounded M+ Bold"/>
              </a:rPr>
              <a:t>リポーターがクイズを出題</a:t>
            </a:r>
            <a:r>
              <a:rPr lang="en-US" sz="1658" b="1" dirty="0">
                <a:solidFill>
                  <a:srgbClr val="4A452A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Rounded M+ Bold"/>
                <a:sym typeface="Rounded M+ Bold"/>
              </a:rPr>
              <a:t>！</a:t>
            </a:r>
          </a:p>
        </p:txBody>
      </p:sp>
      <p:pic>
        <p:nvPicPr>
          <p:cNvPr id="116" name="図 115">
            <a:extLst>
              <a:ext uri="{FF2B5EF4-FFF2-40B4-BE49-F238E27FC236}">
                <a16:creationId xmlns:a16="http://schemas.microsoft.com/office/drawing/2014/main" id="{5394805F-49B1-E07B-5C26-3B6E84837C8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40" r="42995" b="71166"/>
          <a:stretch>
            <a:fillRect/>
          </a:stretch>
        </p:blipFill>
        <p:spPr>
          <a:xfrm>
            <a:off x="-134543" y="965768"/>
            <a:ext cx="4791700" cy="2591169"/>
          </a:xfrm>
          <a:prstGeom prst="rect">
            <a:avLst/>
          </a:prstGeom>
        </p:spPr>
      </p:pic>
      <p:grpSp>
        <p:nvGrpSpPr>
          <p:cNvPr id="117" name="グループ化 116">
            <a:extLst>
              <a:ext uri="{FF2B5EF4-FFF2-40B4-BE49-F238E27FC236}">
                <a16:creationId xmlns:a16="http://schemas.microsoft.com/office/drawing/2014/main" id="{E5D5B058-10B3-F466-46C5-1FFE38566296}"/>
              </a:ext>
            </a:extLst>
          </p:cNvPr>
          <p:cNvGrpSpPr/>
          <p:nvPr/>
        </p:nvGrpSpPr>
        <p:grpSpPr>
          <a:xfrm>
            <a:off x="4739839" y="4022987"/>
            <a:ext cx="2428763" cy="1682107"/>
            <a:chOff x="4739839" y="4022987"/>
            <a:chExt cx="2428763" cy="1682107"/>
          </a:xfrm>
        </p:grpSpPr>
        <p:pic>
          <p:nvPicPr>
            <p:cNvPr id="96" name="図 95" descr="グラフィカル ユーザー インターフェイス, アプリケーション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C9E1B38C-1055-C06A-3E2C-6DFA17D10D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33" t="37242" r="2868" b="47988"/>
            <a:stretch>
              <a:fillRect/>
            </a:stretch>
          </p:blipFill>
          <p:spPr>
            <a:xfrm>
              <a:off x="5112678" y="4296844"/>
              <a:ext cx="2055924" cy="1408250"/>
            </a:xfrm>
            <a:prstGeom prst="rect">
              <a:avLst/>
            </a:prstGeom>
          </p:spPr>
        </p:pic>
        <p:sp>
          <p:nvSpPr>
            <p:cNvPr id="28" name="Freeform 28"/>
            <p:cNvSpPr/>
            <p:nvPr/>
          </p:nvSpPr>
          <p:spPr>
            <a:xfrm>
              <a:off x="5417887" y="4503834"/>
              <a:ext cx="1489473" cy="827740"/>
            </a:xfrm>
            <a:custGeom>
              <a:avLst/>
              <a:gdLst/>
              <a:ahLst/>
              <a:cxnLst/>
              <a:rect l="l" t="t" r="r" b="b"/>
              <a:pathLst>
                <a:path w="1452313" h="853478">
                  <a:moveTo>
                    <a:pt x="0" y="0"/>
                  </a:moveTo>
                  <a:lnTo>
                    <a:pt x="1452313" y="0"/>
                  </a:lnTo>
                  <a:lnTo>
                    <a:pt x="1452313" y="853478"/>
                  </a:lnTo>
                  <a:lnTo>
                    <a:pt x="0" y="853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/>
              <a:stretch>
                <a:fillRect l="-770" r="-770"/>
              </a:stretch>
            </a:blipFill>
          </p:spPr>
          <p:txBody>
            <a:bodyPr/>
            <a:lstStyle/>
            <a:p>
              <a:endParaRPr lang="ja-JP" altLang="en-US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29" name="Freeform 29" descr="ロゴ が含まれている画像  自動的に生成された説明"/>
            <p:cNvSpPr/>
            <p:nvPr/>
          </p:nvSpPr>
          <p:spPr>
            <a:xfrm rot="1557542">
              <a:off x="5381792" y="4686480"/>
              <a:ext cx="699176" cy="601326"/>
            </a:xfrm>
            <a:custGeom>
              <a:avLst/>
              <a:gdLst/>
              <a:ahLst/>
              <a:cxnLst/>
              <a:rect l="l" t="t" r="r" b="b"/>
              <a:pathLst>
                <a:path w="699176" h="601326">
                  <a:moveTo>
                    <a:pt x="0" y="0"/>
                  </a:moveTo>
                  <a:lnTo>
                    <a:pt x="699176" y="0"/>
                  </a:lnTo>
                  <a:lnTo>
                    <a:pt x="699176" y="601326"/>
                  </a:lnTo>
                  <a:lnTo>
                    <a:pt x="0" y="6013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/>
              <a:stretch>
                <a:fillRect l="2046" t="-15445" r="-267557" b="-204939"/>
              </a:stretch>
            </a:blipFill>
          </p:spPr>
          <p:txBody>
            <a:bodyPr/>
            <a:lstStyle/>
            <a:p>
              <a:endParaRPr lang="ja-JP" altLang="en-US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30" name="Freeform 30" descr="QR コード  自動的に生成された説明"/>
            <p:cNvSpPr/>
            <p:nvPr/>
          </p:nvSpPr>
          <p:spPr>
            <a:xfrm>
              <a:off x="6140640" y="4623136"/>
              <a:ext cx="640080" cy="640080"/>
            </a:xfrm>
            <a:custGeom>
              <a:avLst/>
              <a:gdLst/>
              <a:ahLst/>
              <a:cxnLst/>
              <a:rect l="l" t="t" r="r" b="b"/>
              <a:pathLst>
                <a:path w="640080" h="640080">
                  <a:moveTo>
                    <a:pt x="0" y="0"/>
                  </a:moveTo>
                  <a:lnTo>
                    <a:pt x="640081" y="0"/>
                  </a:lnTo>
                  <a:lnTo>
                    <a:pt x="640081" y="640081"/>
                  </a:lnTo>
                  <a:lnTo>
                    <a:pt x="0" y="6400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/>
              <a:stretch>
                <a:fillRect/>
              </a:stretch>
            </a:blipFill>
          </p:spPr>
          <p:txBody>
            <a:bodyPr/>
            <a:lstStyle/>
            <a:p>
              <a:endParaRPr lang="ja-JP" altLang="en-US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31" name="Freeform 31"/>
            <p:cNvSpPr/>
            <p:nvPr/>
          </p:nvSpPr>
          <p:spPr>
            <a:xfrm>
              <a:off x="4823499" y="4022987"/>
              <a:ext cx="1776306" cy="875753"/>
            </a:xfrm>
            <a:custGeom>
              <a:avLst/>
              <a:gdLst/>
              <a:ahLst/>
              <a:cxnLst/>
              <a:rect l="l" t="t" r="r" b="b"/>
              <a:pathLst>
                <a:path w="1776306" h="875753">
                  <a:moveTo>
                    <a:pt x="0" y="0"/>
                  </a:moveTo>
                  <a:lnTo>
                    <a:pt x="1776306" y="0"/>
                  </a:lnTo>
                  <a:lnTo>
                    <a:pt x="1776306" y="875753"/>
                  </a:lnTo>
                  <a:lnTo>
                    <a:pt x="0" y="8757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5"/>
              <a:stretch>
                <a:fillRect l="-5982"/>
              </a:stretch>
            </a:blipFill>
          </p:spPr>
          <p:txBody>
            <a:bodyPr/>
            <a:lstStyle/>
            <a:p>
              <a:endPara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32" name="TextBox 32"/>
            <p:cNvSpPr txBox="1"/>
            <p:nvPr/>
          </p:nvSpPr>
          <p:spPr>
            <a:xfrm rot="-589597">
              <a:off x="4739839" y="4284933"/>
              <a:ext cx="1912307" cy="2688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88"/>
                </a:lnSpc>
              </a:pPr>
              <a:r>
                <a:rPr lang="en-US" sz="907" b="1">
                  <a:solidFill>
                    <a:srgbClr val="ED6024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  <a:cs typeface="Arimo Bold"/>
                  <a:sym typeface="Arimo Bold"/>
                </a:rPr>
                <a:t>【参考動画】</a:t>
              </a:r>
            </a:p>
            <a:p>
              <a:pPr algn="ctr">
                <a:lnSpc>
                  <a:spcPts val="1088"/>
                </a:lnSpc>
              </a:pPr>
              <a:r>
                <a:rPr lang="en-US" sz="907" b="1">
                  <a:solidFill>
                    <a:srgbClr val="ED6024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  <a:cs typeface="Arimo Bold"/>
                  <a:sym typeface="Arimo Bold"/>
                </a:rPr>
                <a:t>埼玉県・小江戸川越ツアー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75</Words>
  <Application>Microsoft Office PowerPoint</Application>
  <PresentationFormat>ユーザー設定</PresentationFormat>
  <Paragraphs>29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Calibri</vt:lpstr>
      <vt:lpstr>HG丸ｺﾞｼｯｸM-PRO</vt:lpstr>
      <vt:lpstr>Arial</vt:lpstr>
      <vt:lpstr>Office Theme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【チラシ】DK江の島</dc:title>
  <dc:creator>info</dc:creator>
  <cp:lastModifiedBy>ちあき おおすみ</cp:lastModifiedBy>
  <cp:revision>4</cp:revision>
  <dcterms:created xsi:type="dcterms:W3CDTF">2006-08-16T00:00:00Z</dcterms:created>
  <dcterms:modified xsi:type="dcterms:W3CDTF">2026-03-26T13:36:20Z</dcterms:modified>
  <dc:identifier>DAHESI9hMKI</dc:identifier>
</cp:coreProperties>
</file>