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57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8FC"/>
    <a:srgbClr val="FE8700"/>
    <a:srgbClr val="C0FCC3"/>
    <a:srgbClr val="85F98A"/>
    <a:srgbClr val="69F25E"/>
    <a:srgbClr val="3CAE32"/>
    <a:srgbClr val="BF9000"/>
    <a:srgbClr val="F9F0DB"/>
    <a:srgbClr val="F6E8C6"/>
    <a:srgbClr val="FFD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645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2026/3/25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BF4A0-53C8-5CAF-6F65-2C80C679A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07ACF56-0E89-B1A3-3B10-202A15324DB8}"/>
              </a:ext>
            </a:extLst>
          </p:cNvPr>
          <p:cNvSpPr/>
          <p:nvPr/>
        </p:nvSpPr>
        <p:spPr>
          <a:xfrm>
            <a:off x="-173049" y="-129843"/>
            <a:ext cx="7733049" cy="6153147"/>
          </a:xfrm>
          <a:custGeom>
            <a:avLst/>
            <a:gdLst/>
            <a:ahLst/>
            <a:cxnLst/>
            <a:rect l="l" t="t" r="r" b="b"/>
            <a:pathLst>
              <a:path w="7733049" h="6153147">
                <a:moveTo>
                  <a:pt x="0" y="0"/>
                </a:moveTo>
                <a:lnTo>
                  <a:pt x="7733049" y="0"/>
                </a:lnTo>
                <a:lnTo>
                  <a:pt x="7733049" y="6153147"/>
                </a:lnTo>
                <a:lnTo>
                  <a:pt x="0" y="6153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216" r="-6138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C70D7C4A-18EA-EF25-1171-185E91205273}"/>
              </a:ext>
            </a:extLst>
          </p:cNvPr>
          <p:cNvSpPr/>
          <p:nvPr/>
        </p:nvSpPr>
        <p:spPr>
          <a:xfrm>
            <a:off x="-2420596" y="4327428"/>
            <a:ext cx="10864858" cy="4300746"/>
          </a:xfrm>
          <a:custGeom>
            <a:avLst/>
            <a:gdLst/>
            <a:ahLst/>
            <a:cxnLst/>
            <a:rect l="l" t="t" r="r" b="b"/>
            <a:pathLst>
              <a:path w="10864858" h="4300746">
                <a:moveTo>
                  <a:pt x="0" y="0"/>
                </a:moveTo>
                <a:lnTo>
                  <a:pt x="10864858" y="0"/>
                </a:lnTo>
                <a:lnTo>
                  <a:pt x="10864858" y="4300746"/>
                </a:lnTo>
                <a:lnTo>
                  <a:pt x="0" y="4300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8479" r="-317967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3B5F5B2B-009D-14D5-7212-A727DA7963CA}"/>
              </a:ext>
            </a:extLst>
          </p:cNvPr>
          <p:cNvSpPr/>
          <p:nvPr/>
        </p:nvSpPr>
        <p:spPr>
          <a:xfrm rot="20765897">
            <a:off x="-113241" y="5198128"/>
            <a:ext cx="8004335" cy="1809462"/>
          </a:xfrm>
          <a:custGeom>
            <a:avLst/>
            <a:gdLst/>
            <a:ahLst/>
            <a:cxnLst/>
            <a:rect l="l" t="t" r="r" b="b"/>
            <a:pathLst>
              <a:path w="4825388" h="1616505">
                <a:moveTo>
                  <a:pt x="0" y="0"/>
                </a:moveTo>
                <a:lnTo>
                  <a:pt x="4825389" y="0"/>
                </a:lnTo>
                <a:lnTo>
                  <a:pt x="4825389" y="1616505"/>
                </a:lnTo>
                <a:lnTo>
                  <a:pt x="0" y="16165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ja-JP" altLang="en-US" dirty="0"/>
          </a:p>
        </p:txBody>
      </p:sp>
      <p:sp>
        <p:nvSpPr>
          <p:cNvPr id="8" name="Freeform 2">
            <a:extLst>
              <a:ext uri="{FF2B5EF4-FFF2-40B4-BE49-F238E27FC236}">
                <a16:creationId xmlns:a16="http://schemas.microsoft.com/office/drawing/2014/main" id="{D679C8A1-D84F-8E38-BB0E-F652DAA187CB}"/>
              </a:ext>
            </a:extLst>
          </p:cNvPr>
          <p:cNvSpPr/>
          <p:nvPr/>
        </p:nvSpPr>
        <p:spPr>
          <a:xfrm>
            <a:off x="-412233" y="7646781"/>
            <a:ext cx="8117014" cy="2928889"/>
          </a:xfrm>
          <a:custGeom>
            <a:avLst/>
            <a:gdLst/>
            <a:ahLst/>
            <a:cxnLst/>
            <a:rect l="l" t="t" r="r" b="b"/>
            <a:pathLst>
              <a:path w="8117014" h="2928889">
                <a:moveTo>
                  <a:pt x="0" y="0"/>
                </a:moveTo>
                <a:lnTo>
                  <a:pt x="8117014" y="0"/>
                </a:lnTo>
                <a:lnTo>
                  <a:pt x="8117014" y="2928889"/>
                </a:lnTo>
                <a:lnTo>
                  <a:pt x="0" y="29288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D5BF24D4-68D4-4E5B-29AB-15782BE573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46" name="TextBox 27">
            <a:extLst>
              <a:ext uri="{FF2B5EF4-FFF2-40B4-BE49-F238E27FC236}">
                <a16:creationId xmlns:a16="http://schemas.microsoft.com/office/drawing/2014/main" id="{4E14BF98-432C-23D7-8F27-9149087F5F87}"/>
              </a:ext>
            </a:extLst>
          </p:cNvPr>
          <p:cNvSpPr txBox="1"/>
          <p:nvPr/>
        </p:nvSpPr>
        <p:spPr>
          <a:xfrm>
            <a:off x="485491" y="9814336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　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36ADF67-5128-9F1C-BA1A-6B5A4602300C}"/>
              </a:ext>
            </a:extLst>
          </p:cNvPr>
          <p:cNvSpPr txBox="1"/>
          <p:nvPr/>
        </p:nvSpPr>
        <p:spPr>
          <a:xfrm>
            <a:off x="323123" y="7079748"/>
            <a:ext cx="39177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258A842A-4253-C6EE-DC1B-A17374A6F860}"/>
              </a:ext>
            </a:extLst>
          </p:cNvPr>
          <p:cNvSpPr/>
          <p:nvPr/>
        </p:nvSpPr>
        <p:spPr>
          <a:xfrm rot="20765897">
            <a:off x="-1606329" y="-107490"/>
            <a:ext cx="4825388" cy="1616505"/>
          </a:xfrm>
          <a:custGeom>
            <a:avLst/>
            <a:gdLst/>
            <a:ahLst/>
            <a:cxnLst/>
            <a:rect l="l" t="t" r="r" b="b"/>
            <a:pathLst>
              <a:path w="4825388" h="1616505">
                <a:moveTo>
                  <a:pt x="0" y="0"/>
                </a:moveTo>
                <a:lnTo>
                  <a:pt x="4825389" y="0"/>
                </a:lnTo>
                <a:lnTo>
                  <a:pt x="4825389" y="1616505"/>
                </a:lnTo>
                <a:lnTo>
                  <a:pt x="0" y="16165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4" name="Freeform 16">
            <a:extLst>
              <a:ext uri="{FF2B5EF4-FFF2-40B4-BE49-F238E27FC236}">
                <a16:creationId xmlns:a16="http://schemas.microsoft.com/office/drawing/2014/main" id="{E05D8162-5C8A-18E4-F5CF-8BAB97B3A350}"/>
              </a:ext>
            </a:extLst>
          </p:cNvPr>
          <p:cNvSpPr/>
          <p:nvPr/>
        </p:nvSpPr>
        <p:spPr>
          <a:xfrm rot="20334002">
            <a:off x="2667071" y="651486"/>
            <a:ext cx="1554738" cy="940617"/>
          </a:xfrm>
          <a:custGeom>
            <a:avLst/>
            <a:gdLst/>
            <a:ahLst/>
            <a:cxnLst/>
            <a:rect l="l" t="t" r="r" b="b"/>
            <a:pathLst>
              <a:path w="1554738" h="940617">
                <a:moveTo>
                  <a:pt x="0" y="0"/>
                </a:moveTo>
                <a:lnTo>
                  <a:pt x="1554738" y="0"/>
                </a:lnTo>
                <a:lnTo>
                  <a:pt x="1554738" y="940617"/>
                </a:lnTo>
                <a:lnTo>
                  <a:pt x="0" y="9406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5" name="Freeform 17">
            <a:extLst>
              <a:ext uri="{FF2B5EF4-FFF2-40B4-BE49-F238E27FC236}">
                <a16:creationId xmlns:a16="http://schemas.microsoft.com/office/drawing/2014/main" id="{BD9E4978-724C-6EAF-A186-887DAB94B80F}"/>
              </a:ext>
            </a:extLst>
          </p:cNvPr>
          <p:cNvSpPr/>
          <p:nvPr/>
        </p:nvSpPr>
        <p:spPr>
          <a:xfrm rot="526742">
            <a:off x="5822107" y="506949"/>
            <a:ext cx="1399387" cy="846629"/>
          </a:xfrm>
          <a:custGeom>
            <a:avLst/>
            <a:gdLst/>
            <a:ahLst/>
            <a:cxnLst/>
            <a:rect l="l" t="t" r="r" b="b"/>
            <a:pathLst>
              <a:path w="1399387" h="846629">
                <a:moveTo>
                  <a:pt x="0" y="0"/>
                </a:moveTo>
                <a:lnTo>
                  <a:pt x="1399387" y="0"/>
                </a:lnTo>
                <a:lnTo>
                  <a:pt x="1399387" y="846630"/>
                </a:lnTo>
                <a:lnTo>
                  <a:pt x="0" y="84663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44" name="Group 34">
            <a:extLst>
              <a:ext uri="{FF2B5EF4-FFF2-40B4-BE49-F238E27FC236}">
                <a16:creationId xmlns:a16="http://schemas.microsoft.com/office/drawing/2014/main" id="{952BAF22-1B67-5F28-EE12-95219243C19F}"/>
              </a:ext>
            </a:extLst>
          </p:cNvPr>
          <p:cNvGrpSpPr/>
          <p:nvPr/>
        </p:nvGrpSpPr>
        <p:grpSpPr>
          <a:xfrm>
            <a:off x="3893820" y="5326110"/>
            <a:ext cx="3255442" cy="3105691"/>
            <a:chOff x="0" y="0"/>
            <a:chExt cx="812800" cy="812800"/>
          </a:xfrm>
        </p:grpSpPr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A9FE2EDB-7D77-4F06-31A9-AB8EFA30399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 l="-25136" r="-25136"/>
              </a:stretch>
            </a:blipFill>
            <a:ln w="19050" cap="sq">
              <a:gradFill>
                <a:gsLst>
                  <a:gs pos="0">
                    <a:srgbClr val="00A3B0">
                      <a:alpha val="100000"/>
                    </a:srgbClr>
                  </a:gs>
                  <a:gs pos="50000">
                    <a:srgbClr val="41CDBF">
                      <a:alpha val="100000"/>
                    </a:srgbClr>
                  </a:gs>
                  <a:gs pos="100000">
                    <a:srgbClr val="ABE1FF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49" name="Group 36">
            <a:extLst>
              <a:ext uri="{FF2B5EF4-FFF2-40B4-BE49-F238E27FC236}">
                <a16:creationId xmlns:a16="http://schemas.microsoft.com/office/drawing/2014/main" id="{E2EF58B7-36A8-2CB4-1E6B-634EF73F58CD}"/>
              </a:ext>
            </a:extLst>
          </p:cNvPr>
          <p:cNvGrpSpPr/>
          <p:nvPr/>
        </p:nvGrpSpPr>
        <p:grpSpPr>
          <a:xfrm>
            <a:off x="4712571" y="7736200"/>
            <a:ext cx="2462689" cy="2349405"/>
            <a:chOff x="0" y="0"/>
            <a:chExt cx="812800" cy="812800"/>
          </a:xfrm>
        </p:grpSpPr>
        <p:sp>
          <p:nvSpPr>
            <p:cNvPr id="50" name="Freeform 37">
              <a:extLst>
                <a:ext uri="{FF2B5EF4-FFF2-40B4-BE49-F238E27FC236}">
                  <a16:creationId xmlns:a16="http://schemas.microsoft.com/office/drawing/2014/main" id="{3B256133-9970-E104-D578-1423F21F63B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25136" r="-25136"/>
              </a:stretch>
            </a:blipFill>
            <a:ln w="19050" cap="sq">
              <a:gradFill>
                <a:gsLst>
                  <a:gs pos="0">
                    <a:srgbClr val="00A3B0">
                      <a:alpha val="100000"/>
                    </a:srgbClr>
                  </a:gs>
                  <a:gs pos="50000">
                    <a:srgbClr val="41CDBF">
                      <a:alpha val="100000"/>
                    </a:srgbClr>
                  </a:gs>
                  <a:gs pos="100000">
                    <a:srgbClr val="ABE1FF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91" name="TextBox 42">
            <a:extLst>
              <a:ext uri="{FF2B5EF4-FFF2-40B4-BE49-F238E27FC236}">
                <a16:creationId xmlns:a16="http://schemas.microsoft.com/office/drawing/2014/main" id="{BDD4F1F0-41C7-D501-D458-CB64FEBC7040}"/>
              </a:ext>
            </a:extLst>
          </p:cNvPr>
          <p:cNvSpPr txBox="1"/>
          <p:nvPr/>
        </p:nvSpPr>
        <p:spPr>
          <a:xfrm>
            <a:off x="4873730" y="56119"/>
            <a:ext cx="3267896" cy="154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8"/>
              </a:lnSpc>
              <a:spcBef>
                <a:spcPct val="0"/>
              </a:spcBef>
            </a:pPr>
            <a:r>
              <a:rPr lang="en-US" sz="948" b="1" dirty="0">
                <a:solidFill>
                  <a:srgbClr val="FFFFFF"/>
                </a:solidFill>
                <a:effectLst>
                  <a:glow rad="101600">
                    <a:schemeClr val="tx1">
                      <a:lumMod val="75000"/>
                      <a:lumOff val="25000"/>
                      <a:alpha val="40000"/>
                    </a:schemeClr>
                  </a:glow>
                </a:effectLst>
                <a:latin typeface="Noto Sans JP Bold"/>
                <a:ea typeface="Noto Sans JP Bold"/>
                <a:cs typeface="Noto Sans JP Bold"/>
                <a:sym typeface="Noto Sans JP Bold"/>
              </a:rPr>
              <a:t>© </a:t>
            </a:r>
            <a:r>
              <a:rPr lang="en-US" sz="948" b="1" dirty="0" err="1">
                <a:solidFill>
                  <a:srgbClr val="FFFFFF"/>
                </a:solidFill>
                <a:effectLst>
                  <a:glow rad="101600">
                    <a:schemeClr val="tx1">
                      <a:lumMod val="75000"/>
                      <a:lumOff val="25000"/>
                      <a:alpha val="40000"/>
                    </a:schemeClr>
                  </a:glow>
                </a:effectLst>
                <a:latin typeface="Noto Sans JP Bold"/>
                <a:ea typeface="Noto Sans JP Bold"/>
                <a:cs typeface="Noto Sans JP Bold"/>
                <a:sym typeface="Noto Sans JP Bold"/>
              </a:rPr>
              <a:t>公益社団法人藤沢市観光協会</a:t>
            </a:r>
            <a:endParaRPr lang="en-US" sz="948" b="1" dirty="0">
              <a:solidFill>
                <a:srgbClr val="FFFFFF"/>
              </a:solidFill>
              <a:effectLst>
                <a:glow rad="101600">
                  <a:schemeClr val="tx1">
                    <a:lumMod val="75000"/>
                    <a:lumOff val="25000"/>
                    <a:alpha val="40000"/>
                  </a:schemeClr>
                </a:glow>
              </a:effectLst>
              <a:latin typeface="Noto Sans JP Bold"/>
              <a:ea typeface="Noto Sans JP Bold"/>
              <a:cs typeface="Noto Sans JP Bold"/>
              <a:sym typeface="Noto Sans JP Bold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F45F4AB-9B3F-A08E-DC60-DE6EA9E29B6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46"/>
          <a:stretch>
            <a:fillRect/>
          </a:stretch>
        </p:blipFill>
        <p:spPr>
          <a:xfrm>
            <a:off x="-173049" y="1242325"/>
            <a:ext cx="5535604" cy="5515570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550E026-6A14-BAAA-B221-C61289821618}"/>
              </a:ext>
            </a:extLst>
          </p:cNvPr>
          <p:cNvGrpSpPr/>
          <p:nvPr/>
        </p:nvGrpSpPr>
        <p:grpSpPr>
          <a:xfrm>
            <a:off x="234481" y="8479181"/>
            <a:ext cx="8226396" cy="1889153"/>
            <a:chOff x="-2658646" y="5269326"/>
            <a:chExt cx="8226396" cy="1889153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713DCBD4-CEA0-B9A6-B4DE-682BCAF500DD}"/>
                </a:ext>
              </a:extLst>
            </p:cNvPr>
            <p:cNvGrpSpPr/>
            <p:nvPr/>
          </p:nvGrpSpPr>
          <p:grpSpPr>
            <a:xfrm>
              <a:off x="222430" y="6428242"/>
              <a:ext cx="645818" cy="635769"/>
              <a:chOff x="5192020" y="884888"/>
              <a:chExt cx="645818" cy="635769"/>
            </a:xfrm>
          </p:grpSpPr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1CF0F302-A2A6-2A77-CEDF-4191CBEFA65B}"/>
                  </a:ext>
                </a:extLst>
              </p:cNvPr>
              <p:cNvSpPr/>
              <p:nvPr/>
            </p:nvSpPr>
            <p:spPr>
              <a:xfrm>
                <a:off x="5192020" y="884888"/>
                <a:ext cx="645818" cy="635769"/>
              </a:xfrm>
              <a:prstGeom prst="ellipse">
                <a:avLst/>
              </a:prstGeom>
              <a:solidFill>
                <a:srgbClr val="0A80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80912BF-037F-7FD9-C0CB-5FEAFCFBB233}"/>
                  </a:ext>
                </a:extLst>
              </p:cNvPr>
              <p:cNvSpPr txBox="1"/>
              <p:nvPr/>
            </p:nvSpPr>
            <p:spPr>
              <a:xfrm>
                <a:off x="5229061" y="910384"/>
                <a:ext cx="560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火</a:t>
                </a:r>
                <a:endParaRPr kumimoji="1" lang="en-US" altLang="ja-JP" sz="32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811ED2CE-3DB8-30EE-CB03-2ED5980DE9EC}"/>
                </a:ext>
              </a:extLst>
            </p:cNvPr>
            <p:cNvGrpSpPr/>
            <p:nvPr/>
          </p:nvGrpSpPr>
          <p:grpSpPr>
            <a:xfrm>
              <a:off x="-2658646" y="6034333"/>
              <a:ext cx="2492619" cy="1124146"/>
              <a:chOff x="-2816896" y="6373480"/>
              <a:chExt cx="2452300" cy="1124146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2C8EEAA-6839-8F3A-99A9-6230A4992B7E}"/>
                  </a:ext>
                </a:extLst>
              </p:cNvPr>
              <p:cNvSpPr txBox="1"/>
              <p:nvPr/>
            </p:nvSpPr>
            <p:spPr>
              <a:xfrm rot="16200000">
                <a:off x="-2828191" y="6384775"/>
                <a:ext cx="1107996" cy="108540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５</a:t>
                </a:r>
                <a:endParaRPr lang="en-US" altLang="ja-JP" sz="60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AFA327E5-DB6A-783C-B827-85A7445E4210}"/>
                  </a:ext>
                </a:extLst>
              </p:cNvPr>
              <p:cNvSpPr txBox="1"/>
              <p:nvPr/>
            </p:nvSpPr>
            <p:spPr>
              <a:xfrm rot="16200000">
                <a:off x="-1592484" y="6269738"/>
                <a:ext cx="1107996" cy="1347780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i="0" u="none" strike="noStrike" baseline="0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1</a:t>
                </a:r>
                <a:r>
                  <a:rPr lang="ja-JP" altLang="en-US" sz="6000" b="1" i="0" u="none" strike="noStrike" baseline="0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２</a:t>
                </a:r>
                <a:endParaRPr lang="en-US" altLang="ja-JP" sz="5400" b="1" i="0" u="none" strike="noStrike" baseline="0" dirty="0">
                  <a:solidFill>
                    <a:srgbClr val="0A8010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6ECEB484-F6D6-8DA4-70F0-3AC5DDD2A4C8}"/>
                </a:ext>
              </a:extLst>
            </p:cNvPr>
            <p:cNvGrpSpPr/>
            <p:nvPr/>
          </p:nvGrpSpPr>
          <p:grpSpPr>
            <a:xfrm>
              <a:off x="-2605353" y="5269326"/>
              <a:ext cx="3182702" cy="911200"/>
              <a:chOff x="-7442266" y="8775897"/>
              <a:chExt cx="3463712" cy="1006064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434E7FB9-3678-0D14-D4E2-FA87FBA83F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7442266" y="8775897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9" name="TextBox 37">
                <a:extLst>
                  <a:ext uri="{FF2B5EF4-FFF2-40B4-BE49-F238E27FC236}">
                    <a16:creationId xmlns:a16="http://schemas.microsoft.com/office/drawing/2014/main" id="{ECEE1C54-3A77-94FC-B588-E1FE2A9FC4A7}"/>
                  </a:ext>
                </a:extLst>
              </p:cNvPr>
              <p:cNvSpPr txBox="1"/>
              <p:nvPr/>
            </p:nvSpPr>
            <p:spPr>
              <a:xfrm>
                <a:off x="-7212141" y="9283190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5" name="Picture 60">
              <a:extLst>
                <a:ext uri="{FF2B5EF4-FFF2-40B4-BE49-F238E27FC236}">
                  <a16:creationId xmlns:a16="http://schemas.microsoft.com/office/drawing/2014/main" id="{E82AF1AF-6B36-6383-C874-2BB8CE105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>
            <a:xfrm>
              <a:off x="-399883" y="5537267"/>
              <a:ext cx="1541008" cy="484006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E027E33-1DD3-8BF1-417E-10B070E3F702}"/>
                </a:ext>
              </a:extLst>
            </p:cNvPr>
            <p:cNvSpPr txBox="1"/>
            <p:nvPr/>
          </p:nvSpPr>
          <p:spPr>
            <a:xfrm rot="16200000">
              <a:off x="2970295" y="4517762"/>
              <a:ext cx="707886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4157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80532</TotalTime>
  <Words>23</Words>
  <Application>Microsoft Office PowerPoint</Application>
  <PresentationFormat>ユーザー設定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4" baseType="lpstr">
      <vt:lpstr>BIZ UDPゴシック</vt:lpstr>
      <vt:lpstr>DNP 秀英丸ゴシック Std B</vt:lpstr>
      <vt:lpstr>Hiragino Kaku Gothic Pro</vt:lpstr>
      <vt:lpstr>Noto Sans JP Bold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358</cp:revision>
  <cp:lastPrinted>2024-04-25T02:32:41Z</cp:lastPrinted>
  <dcterms:created xsi:type="dcterms:W3CDTF">2022-09-22T01:47:20Z</dcterms:created>
  <dcterms:modified xsi:type="dcterms:W3CDTF">2026-03-25T04:59:36Z</dcterms:modified>
</cp:coreProperties>
</file>