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Rounded M+" panose="020B0600070205080204" charset="-128"/>
      <p:regular r:id="rId3"/>
    </p:embeddedFont>
    <p:embeddedFont>
      <p:font typeface="Rounded M+ Bold" panose="020B0600070205080204" charset="-128"/>
      <p:regular r:id="rId4"/>
    </p:embeddedFont>
    <p:embeddedFont>
      <p:font typeface="UDデジタル教科書体NPL" panose="020B0600070205080204" charset="-128"/>
      <p:regular r:id="rId5"/>
    </p:embeddedFont>
    <p:embeddedFont>
      <p:font typeface="UDデジタル教科書体NPL Bold" panose="020B0600070205080204" charset="-128"/>
      <p:regular r:id="rId6"/>
    </p:embeddedFont>
    <p:embeddedFont>
      <p:font typeface="モード明朝" panose="020B0600070205080204" charset="-128"/>
      <p:regular r:id="rId7"/>
    </p:embeddedFont>
    <p:embeddedFont>
      <p:font typeface="Arimo Bold" panose="020B060007020508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FE"/>
    <a:srgbClr val="FFE1FD"/>
    <a:srgbClr val="FFD1FC"/>
    <a:srgbClr val="E5F5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73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2.svg"/><Relationship Id="rId21" Type="http://schemas.openxmlformats.org/officeDocument/2006/relationships/image" Target="../media/image1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microsoft.com/office/2007/relationships/hdphoto" Target="../media/hdphoto1.wdp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svg"/><Relationship Id="rId24" Type="http://schemas.openxmlformats.org/officeDocument/2006/relationships/image" Target="../media/image22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33333">
              <a:srgbClr val="F3F6E2">
                <a:alpha val="100000"/>
              </a:srgbClr>
            </a:gs>
            <a:gs pos="66667">
              <a:srgbClr val="E6EDC3">
                <a:alpha val="100000"/>
              </a:srgbClr>
            </a:gs>
            <a:gs pos="100000">
              <a:srgbClr val="E5F68A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544351"/>
            <a:ext cx="7571922" cy="6890449"/>
          </a:xfrm>
          <a:custGeom>
            <a:avLst/>
            <a:gdLst/>
            <a:ahLst/>
            <a:cxnLst/>
            <a:rect l="l" t="t" r="r" b="b"/>
            <a:pathLst>
              <a:path w="7571922" h="6890449">
                <a:moveTo>
                  <a:pt x="0" y="0"/>
                </a:moveTo>
                <a:lnTo>
                  <a:pt x="7571922" y="0"/>
                </a:lnTo>
                <a:lnTo>
                  <a:pt x="7571922" y="6890449"/>
                </a:lnTo>
                <a:lnTo>
                  <a:pt x="0" y="6890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0" y="-18025"/>
            <a:ext cx="7571922" cy="5078596"/>
          </a:xfrm>
          <a:custGeom>
            <a:avLst/>
            <a:gdLst/>
            <a:ahLst/>
            <a:cxnLst/>
            <a:rect l="l" t="t" r="r" b="b"/>
            <a:pathLst>
              <a:path w="7571922" h="5078596">
                <a:moveTo>
                  <a:pt x="0" y="0"/>
                </a:moveTo>
                <a:lnTo>
                  <a:pt x="7571922" y="0"/>
                </a:lnTo>
                <a:lnTo>
                  <a:pt x="7571922" y="5078596"/>
                </a:lnTo>
                <a:lnTo>
                  <a:pt x="0" y="50785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1" r="-121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Freeform 4"/>
          <p:cNvSpPr/>
          <p:nvPr/>
        </p:nvSpPr>
        <p:spPr>
          <a:xfrm>
            <a:off x="-1615928" y="4086220"/>
            <a:ext cx="10864858" cy="2049623"/>
          </a:xfrm>
          <a:custGeom>
            <a:avLst/>
            <a:gdLst/>
            <a:ahLst/>
            <a:cxnLst/>
            <a:rect l="l" t="t" r="r" b="b"/>
            <a:pathLst>
              <a:path w="10864858" h="2049623">
                <a:moveTo>
                  <a:pt x="0" y="0"/>
                </a:moveTo>
                <a:lnTo>
                  <a:pt x="10864858" y="0"/>
                </a:lnTo>
                <a:lnTo>
                  <a:pt x="10864858" y="2049623"/>
                </a:lnTo>
                <a:lnTo>
                  <a:pt x="0" y="20496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5958" r="-135700" b="-5894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788336" y="5528429"/>
            <a:ext cx="3028165" cy="1885737"/>
          </a:xfrm>
          <a:custGeom>
            <a:avLst/>
            <a:gdLst/>
            <a:ahLst/>
            <a:cxnLst/>
            <a:rect l="l" t="t" r="r" b="b"/>
            <a:pathLst>
              <a:path w="3028165" h="1885737">
                <a:moveTo>
                  <a:pt x="0" y="0"/>
                </a:moveTo>
                <a:lnTo>
                  <a:pt x="3028165" y="0"/>
                </a:lnTo>
                <a:lnTo>
                  <a:pt x="3028165" y="1885736"/>
                </a:lnTo>
                <a:lnTo>
                  <a:pt x="0" y="18857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430" b="-3430"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-77751" y="4640671"/>
            <a:ext cx="1227268" cy="269908"/>
            <a:chOff x="0" y="0"/>
            <a:chExt cx="1636357" cy="3598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36395" cy="359918"/>
            </a:xfrm>
            <a:custGeom>
              <a:avLst/>
              <a:gdLst/>
              <a:ahLst/>
              <a:cxnLst/>
              <a:rect l="l" t="t" r="r" b="b"/>
              <a:pathLst>
                <a:path w="1636395" h="359918">
                  <a:moveTo>
                    <a:pt x="0" y="0"/>
                  </a:moveTo>
                  <a:lnTo>
                    <a:pt x="1636395" y="0"/>
                  </a:lnTo>
                  <a:lnTo>
                    <a:pt x="1636395" y="359918"/>
                  </a:lnTo>
                  <a:lnTo>
                    <a:pt x="0" y="359918"/>
                  </a:lnTo>
                  <a:close/>
                </a:path>
              </a:pathLst>
            </a:custGeom>
            <a:solidFill>
              <a:srgbClr val="515355">
                <a:alpha val="51765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415071" y="6328258"/>
            <a:ext cx="1901907" cy="269908"/>
            <a:chOff x="0" y="0"/>
            <a:chExt cx="2535877" cy="3598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35914" cy="359918"/>
            </a:xfrm>
            <a:custGeom>
              <a:avLst/>
              <a:gdLst/>
              <a:ahLst/>
              <a:cxnLst/>
              <a:rect l="l" t="t" r="r" b="b"/>
              <a:pathLst>
                <a:path w="2535914" h="359918">
                  <a:moveTo>
                    <a:pt x="0" y="0"/>
                  </a:moveTo>
                  <a:lnTo>
                    <a:pt x="2535914" y="0"/>
                  </a:lnTo>
                  <a:lnTo>
                    <a:pt x="2535914" y="359918"/>
                  </a:lnTo>
                  <a:lnTo>
                    <a:pt x="0" y="359918"/>
                  </a:lnTo>
                  <a:close/>
                </a:path>
              </a:pathLst>
            </a:custGeom>
            <a:solidFill>
              <a:srgbClr val="515355">
                <a:alpha val="51765"/>
              </a:srgbClr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-438379" y="6311404"/>
            <a:ext cx="1901907" cy="277300"/>
            <a:chOff x="0" y="0"/>
            <a:chExt cx="2535877" cy="36973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35890" cy="369697"/>
            </a:xfrm>
            <a:custGeom>
              <a:avLst/>
              <a:gdLst/>
              <a:ahLst/>
              <a:cxnLst/>
              <a:rect l="l" t="t" r="r" b="b"/>
              <a:pathLst>
                <a:path w="2535890" h="369697">
                  <a:moveTo>
                    <a:pt x="0" y="0"/>
                  </a:moveTo>
                  <a:lnTo>
                    <a:pt x="2535890" y="0"/>
                  </a:lnTo>
                  <a:lnTo>
                    <a:pt x="2535890" y="369697"/>
                  </a:lnTo>
                  <a:lnTo>
                    <a:pt x="0" y="369697"/>
                  </a:lnTo>
                  <a:close/>
                </a:path>
              </a:pathLst>
            </a:custGeom>
            <a:gradFill rotWithShape="1">
              <a:gsLst>
                <a:gs pos="0">
                  <a:srgbClr val="ED2214">
                    <a:alpha val="100000"/>
                  </a:srgbClr>
                </a:gs>
                <a:gs pos="50000">
                  <a:srgbClr val="E14346">
                    <a:alpha val="100000"/>
                  </a:srgbClr>
                </a:gs>
                <a:gs pos="100000">
                  <a:srgbClr val="FFCFFC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794584" y="5088676"/>
            <a:ext cx="799314" cy="258778"/>
          </a:xfrm>
          <a:custGeom>
            <a:avLst/>
            <a:gdLst/>
            <a:ahLst/>
            <a:cxnLst/>
            <a:rect l="l" t="t" r="r" b="b"/>
            <a:pathLst>
              <a:path w="799314" h="258778">
                <a:moveTo>
                  <a:pt x="0" y="0"/>
                </a:moveTo>
                <a:lnTo>
                  <a:pt x="799313" y="0"/>
                </a:lnTo>
                <a:lnTo>
                  <a:pt x="799313" y="258778"/>
                </a:lnTo>
                <a:lnTo>
                  <a:pt x="0" y="2587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22" name="Group 22"/>
          <p:cNvGrpSpPr/>
          <p:nvPr/>
        </p:nvGrpSpPr>
        <p:grpSpPr>
          <a:xfrm>
            <a:off x="3335136" y="4599128"/>
            <a:ext cx="419046" cy="420924"/>
            <a:chOff x="0" y="0"/>
            <a:chExt cx="478132" cy="48027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78155" cy="480314"/>
            </a:xfrm>
            <a:custGeom>
              <a:avLst/>
              <a:gdLst/>
              <a:ahLst/>
              <a:cxnLst/>
              <a:rect l="l" t="t" r="r" b="b"/>
              <a:pathLst>
                <a:path w="478155" h="480314">
                  <a:moveTo>
                    <a:pt x="239014" y="0"/>
                  </a:moveTo>
                  <a:cubicBezTo>
                    <a:pt x="371221" y="635"/>
                    <a:pt x="478155" y="107950"/>
                    <a:pt x="478155" y="240157"/>
                  </a:cubicBezTo>
                  <a:cubicBezTo>
                    <a:pt x="478155" y="372364"/>
                    <a:pt x="371221" y="479679"/>
                    <a:pt x="239014" y="480314"/>
                  </a:cubicBezTo>
                  <a:cubicBezTo>
                    <a:pt x="106807" y="479679"/>
                    <a:pt x="0" y="372364"/>
                    <a:pt x="0" y="240157"/>
                  </a:cubicBezTo>
                  <a:cubicBezTo>
                    <a:pt x="0" y="107950"/>
                    <a:pt x="106807" y="635"/>
                    <a:pt x="239014" y="0"/>
                  </a:cubicBezTo>
                  <a:close/>
                </a:path>
              </a:pathLst>
            </a:custGeom>
            <a:solidFill>
              <a:srgbClr val="E03F41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6" name="Freeform 36"/>
          <p:cNvSpPr/>
          <p:nvPr/>
        </p:nvSpPr>
        <p:spPr>
          <a:xfrm>
            <a:off x="3816501" y="4214092"/>
            <a:ext cx="1370662" cy="1370662"/>
          </a:xfrm>
          <a:custGeom>
            <a:avLst/>
            <a:gdLst/>
            <a:ahLst/>
            <a:cxnLst/>
            <a:rect l="l" t="t" r="r" b="b"/>
            <a:pathLst>
              <a:path w="1370662" h="1370662">
                <a:moveTo>
                  <a:pt x="0" y="0"/>
                </a:moveTo>
                <a:lnTo>
                  <a:pt x="1370662" y="0"/>
                </a:lnTo>
                <a:lnTo>
                  <a:pt x="1370662" y="1370662"/>
                </a:lnTo>
                <a:lnTo>
                  <a:pt x="0" y="13706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8" name="Freeform 38"/>
          <p:cNvSpPr/>
          <p:nvPr/>
        </p:nvSpPr>
        <p:spPr>
          <a:xfrm>
            <a:off x="3187580" y="174104"/>
            <a:ext cx="1184840" cy="180957"/>
          </a:xfrm>
          <a:custGeom>
            <a:avLst/>
            <a:gdLst/>
            <a:ahLst/>
            <a:cxnLst/>
            <a:rect l="l" t="t" r="r" b="b"/>
            <a:pathLst>
              <a:path w="1579787" h="241276">
                <a:moveTo>
                  <a:pt x="0" y="0"/>
                </a:moveTo>
                <a:lnTo>
                  <a:pt x="1579787" y="0"/>
                </a:lnTo>
                <a:lnTo>
                  <a:pt x="1579787" y="241276"/>
                </a:lnTo>
                <a:lnTo>
                  <a:pt x="0" y="2412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b="-4762"/>
            </a:stretch>
          </a:blipFill>
          <a:effectLst>
            <a:glow rad="101600">
              <a:schemeClr val="bg1"/>
            </a:glo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39" name="TextBox 39"/>
          <p:cNvSpPr txBox="1"/>
          <p:nvPr/>
        </p:nvSpPr>
        <p:spPr>
          <a:xfrm>
            <a:off x="2324137" y="445549"/>
            <a:ext cx="2911726" cy="12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1"/>
              </a:lnSpc>
            </a:pPr>
            <a:r>
              <a:rPr lang="en-US" sz="1299" b="1" spc="330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90500">
                    <a:schemeClr val="bg1"/>
                  </a:glo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  <a:cs typeface="Noto Sans JP"/>
                <a:sym typeface="Noto Sans JP"/>
              </a:rPr>
              <a:t>第一興商Presents</a:t>
            </a:r>
            <a:endParaRPr lang="en-US" sz="1299" b="1" spc="330" dirty="0">
              <a:solidFill>
                <a:schemeClr val="tx1">
                  <a:lumMod val="75000"/>
                  <a:lumOff val="25000"/>
                </a:schemeClr>
              </a:solidFill>
              <a:effectLst>
                <a:glow rad="190500">
                  <a:schemeClr val="bg1"/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  <a:cs typeface="Noto Sans JP"/>
              <a:sym typeface="Noto Sans JP"/>
            </a:endParaRPr>
          </a:p>
        </p:txBody>
      </p:sp>
      <p:sp>
        <p:nvSpPr>
          <p:cNvPr id="40" name="Freeform 40"/>
          <p:cNvSpPr/>
          <p:nvPr/>
        </p:nvSpPr>
        <p:spPr>
          <a:xfrm>
            <a:off x="756000" y="5436934"/>
            <a:ext cx="1605187" cy="1983595"/>
          </a:xfrm>
          <a:custGeom>
            <a:avLst/>
            <a:gdLst/>
            <a:ahLst/>
            <a:cxnLst/>
            <a:rect l="l" t="t" r="r" b="b"/>
            <a:pathLst>
              <a:path w="1605187" h="1983595">
                <a:moveTo>
                  <a:pt x="0" y="0"/>
                </a:moveTo>
                <a:lnTo>
                  <a:pt x="1605187" y="0"/>
                </a:lnTo>
                <a:lnTo>
                  <a:pt x="1605187" y="1983595"/>
                </a:lnTo>
                <a:lnTo>
                  <a:pt x="0" y="198359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43863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1" name="Freeform 41"/>
          <p:cNvSpPr/>
          <p:nvPr/>
        </p:nvSpPr>
        <p:spPr>
          <a:xfrm>
            <a:off x="2673295" y="6013388"/>
            <a:ext cx="1034207" cy="1400777"/>
          </a:xfrm>
          <a:custGeom>
            <a:avLst/>
            <a:gdLst/>
            <a:ahLst/>
            <a:cxnLst/>
            <a:rect l="l" t="t" r="r" b="b"/>
            <a:pathLst>
              <a:path w="1034207" h="1400777">
                <a:moveTo>
                  <a:pt x="0" y="0"/>
                </a:moveTo>
                <a:lnTo>
                  <a:pt x="1034207" y="0"/>
                </a:lnTo>
                <a:lnTo>
                  <a:pt x="1034207" y="1400777"/>
                </a:lnTo>
                <a:lnTo>
                  <a:pt x="0" y="14007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790" b="-10157"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2" name="Group 42"/>
          <p:cNvGrpSpPr/>
          <p:nvPr/>
        </p:nvGrpSpPr>
        <p:grpSpPr>
          <a:xfrm>
            <a:off x="1607780" y="5383045"/>
            <a:ext cx="1525545" cy="1128156"/>
            <a:chOff x="0" y="0"/>
            <a:chExt cx="2034060" cy="1504207"/>
          </a:xfrm>
        </p:grpSpPr>
        <p:sp>
          <p:nvSpPr>
            <p:cNvPr id="43" name="Freeform 43"/>
            <p:cNvSpPr/>
            <p:nvPr/>
          </p:nvSpPr>
          <p:spPr>
            <a:xfrm rot="725363">
              <a:off x="99589" y="179446"/>
              <a:ext cx="1834882" cy="1145315"/>
            </a:xfrm>
            <a:custGeom>
              <a:avLst/>
              <a:gdLst/>
              <a:ahLst/>
              <a:cxnLst/>
              <a:rect l="l" t="t" r="r" b="b"/>
              <a:pathLst>
                <a:path w="1834882" h="1145315">
                  <a:moveTo>
                    <a:pt x="0" y="0"/>
                  </a:moveTo>
                  <a:lnTo>
                    <a:pt x="1834882" y="0"/>
                  </a:lnTo>
                  <a:lnTo>
                    <a:pt x="1834882" y="1145315"/>
                  </a:lnTo>
                  <a:lnTo>
                    <a:pt x="0" y="1145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337935" t="-456904" r="-266786" b="-289858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TextBox 44"/>
            <p:cNvSpPr txBox="1"/>
            <p:nvPr/>
          </p:nvSpPr>
          <p:spPr>
            <a:xfrm rot="348410">
              <a:off x="164791" y="472553"/>
              <a:ext cx="1844273" cy="568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5"/>
                </a:lnSpc>
              </a:pPr>
              <a:r>
                <a:rPr lang="en-US" sz="11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今回は</a:t>
              </a:r>
            </a:p>
            <a:p>
              <a:pPr algn="ctr">
                <a:lnSpc>
                  <a:spcPts val="1055"/>
                </a:lnSpc>
              </a:pPr>
              <a:r>
                <a:rPr lang="en-US" sz="11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どんな体操！？</a:t>
              </a:r>
            </a:p>
            <a:p>
              <a:pPr algn="ctr">
                <a:lnSpc>
                  <a:spcPts val="1055"/>
                </a:lnSpc>
              </a:pPr>
              <a:r>
                <a:rPr lang="en-US" sz="11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お楽しみに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 rot="5400000">
            <a:off x="-96646" y="4624615"/>
            <a:ext cx="1239561" cy="277300"/>
            <a:chOff x="0" y="0"/>
            <a:chExt cx="1652748" cy="36973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652761" cy="369697"/>
            </a:xfrm>
            <a:custGeom>
              <a:avLst/>
              <a:gdLst/>
              <a:ahLst/>
              <a:cxnLst/>
              <a:rect l="l" t="t" r="r" b="b"/>
              <a:pathLst>
                <a:path w="1652761" h="369697">
                  <a:moveTo>
                    <a:pt x="0" y="0"/>
                  </a:moveTo>
                  <a:lnTo>
                    <a:pt x="1652761" y="0"/>
                  </a:lnTo>
                  <a:lnTo>
                    <a:pt x="1652761" y="369697"/>
                  </a:lnTo>
                  <a:lnTo>
                    <a:pt x="0" y="369697"/>
                  </a:lnTo>
                  <a:close/>
                </a:path>
              </a:pathLst>
            </a:custGeom>
            <a:gradFill rotWithShape="1">
              <a:gsLst>
                <a:gs pos="0">
                  <a:srgbClr val="ED2214">
                    <a:alpha val="100000"/>
                  </a:srgbClr>
                </a:gs>
                <a:gs pos="50000">
                  <a:srgbClr val="E14346">
                    <a:alpha val="100000"/>
                  </a:srgbClr>
                </a:gs>
                <a:gs pos="100000">
                  <a:srgbClr val="FFCFFC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4189214" y="4522951"/>
            <a:ext cx="625236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 b="1" dirty="0" err="1">
                <a:solidFill>
                  <a:srgbClr val="FFFFFF"/>
                </a:solidFill>
                <a:latin typeface="+mj-ea"/>
                <a:ea typeface="+mj-ea"/>
                <a:cs typeface="Arimo Bold"/>
                <a:sym typeface="Arimo Bold"/>
              </a:rPr>
              <a:t>参加</a:t>
            </a:r>
            <a:endParaRPr lang="en-US" sz="2200" b="1" dirty="0">
              <a:solidFill>
                <a:srgbClr val="FFFFFF"/>
              </a:solidFill>
              <a:latin typeface="+mj-ea"/>
              <a:ea typeface="+mj-ea"/>
              <a:cs typeface="Arimo Bold"/>
              <a:sym typeface="Arimo Bold"/>
            </a:endParaRPr>
          </a:p>
          <a:p>
            <a:pPr algn="l">
              <a:lnSpc>
                <a:spcPts val="2640"/>
              </a:lnSpc>
            </a:pPr>
            <a:r>
              <a:rPr lang="en-US" sz="2200" b="1" dirty="0" err="1">
                <a:solidFill>
                  <a:srgbClr val="FFFFFF"/>
                </a:solidFill>
                <a:latin typeface="+mj-ea"/>
                <a:ea typeface="+mj-ea"/>
                <a:cs typeface="Arimo Bold"/>
                <a:sym typeface="Arimo Bold"/>
              </a:rPr>
              <a:t>無料</a:t>
            </a:r>
            <a:endParaRPr lang="en-US" sz="2200" b="1" dirty="0">
              <a:solidFill>
                <a:srgbClr val="FFFFFF"/>
              </a:solidFill>
              <a:latin typeface="+mj-ea"/>
              <a:ea typeface="+mj-ea"/>
              <a:cs typeface="Arimo Bold"/>
              <a:sym typeface="Arimo Bold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1715158" y="5130081"/>
            <a:ext cx="2292518" cy="208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2"/>
              </a:lnSpc>
            </a:pPr>
            <a:r>
              <a:rPr lang="en-US" sz="1500" spc="282" dirty="0">
                <a:solidFill>
                  <a:srgbClr val="FFFFFF"/>
                </a:solidFill>
                <a:latin typeface="モード明朝"/>
                <a:ea typeface="モード明朝"/>
                <a:cs typeface="モード明朝"/>
                <a:sym typeface="モード明朝"/>
              </a:rPr>
              <a:t>14:00 ～ 15:00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424089" y="4609462"/>
            <a:ext cx="241140" cy="300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8"/>
              </a:lnSpc>
            </a:pPr>
            <a:r>
              <a:rPr lang="en-US" sz="1898" b="1" dirty="0">
                <a:solidFill>
                  <a:srgbClr val="F5FFE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Noto Sans JP Bold"/>
                <a:sym typeface="Noto Sans JP Bold"/>
              </a:rPr>
              <a:t>火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84484" y="6104882"/>
            <a:ext cx="27244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 spc="-9">
                <a:solidFill>
                  <a:srgbClr val="FFFFFF"/>
                </a:solidFill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出演者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389335" y="4395145"/>
            <a:ext cx="27244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 spc="-9">
                <a:solidFill>
                  <a:srgbClr val="FFFFFF"/>
                </a:solidFill>
                <a:latin typeface="UDデジタル教科書体NPL Bold"/>
                <a:ea typeface="UDデジタル教科書体NPL Bold"/>
                <a:cs typeface="UDデジタル教科書体NPL Bold"/>
                <a:sym typeface="UDデジタル教科書体NPL Bold"/>
              </a:rPr>
              <a:t>開催日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53243" y="179448"/>
            <a:ext cx="2108597" cy="154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4"/>
              </a:lnSpc>
              <a:spcBef>
                <a:spcPct val="0"/>
              </a:spcBef>
            </a:pP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UDデジタル教科書体NPL"/>
                <a:sym typeface="UDデジタル教科書体NPL"/>
              </a:rPr>
              <a:t>協力：上田市市民ICT推進センタ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UDデジタル教科書体NPL"/>
                <a:sym typeface="UDデジタル教科書体NPL"/>
              </a:rPr>
              <a:t>ー</a:t>
            </a:r>
          </a:p>
        </p:txBody>
      </p:sp>
      <p:pic>
        <p:nvPicPr>
          <p:cNvPr id="71" name="図 70" descr="シャ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E69D961-B0C3-3B4C-B426-0CEFB8E45C5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120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20" b="66110"/>
          <a:stretch>
            <a:fillRect/>
          </a:stretch>
        </p:blipFill>
        <p:spPr>
          <a:xfrm>
            <a:off x="0" y="966699"/>
            <a:ext cx="7556500" cy="2658188"/>
          </a:xfrm>
          <a:prstGeom prst="rect">
            <a:avLst/>
          </a:prstGeom>
        </p:spPr>
      </p:pic>
      <p:pic>
        <p:nvPicPr>
          <p:cNvPr id="75" name="図 74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C38F81E0-F1DA-BA5D-E216-D4F73C736B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03" r="55180" b="52097"/>
          <a:stretch>
            <a:fillRect/>
          </a:stretch>
        </p:blipFill>
        <p:spPr>
          <a:xfrm>
            <a:off x="-38250" y="4227787"/>
            <a:ext cx="3386845" cy="908555"/>
          </a:xfrm>
          <a:prstGeom prst="rect">
            <a:avLst/>
          </a:prstGeom>
        </p:spPr>
      </p:pic>
      <p:pic>
        <p:nvPicPr>
          <p:cNvPr id="76" name="図 75" descr="グラフィカル ユーザー インターフェイス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E31FEC16-CE74-8C94-8F7B-BEF4A052C5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33" t="37242" r="2868" b="47988"/>
          <a:stretch>
            <a:fillRect/>
          </a:stretch>
        </p:blipFill>
        <p:spPr>
          <a:xfrm>
            <a:off x="4946131" y="3975100"/>
            <a:ext cx="2304662" cy="1578629"/>
          </a:xfrm>
          <a:prstGeom prst="rect">
            <a:avLst/>
          </a:prstGeom>
        </p:spPr>
      </p:pic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D6311EB4-FB7D-AB1D-FE5A-D63FA6B88AEE}"/>
              </a:ext>
            </a:extLst>
          </p:cNvPr>
          <p:cNvGrpSpPr/>
          <p:nvPr/>
        </p:nvGrpSpPr>
        <p:grpSpPr>
          <a:xfrm>
            <a:off x="4634101" y="3670300"/>
            <a:ext cx="2316501" cy="1494982"/>
            <a:chOff x="4716207" y="3670300"/>
            <a:chExt cx="2316501" cy="1494982"/>
          </a:xfrm>
        </p:grpSpPr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50911FB2-405A-E41E-8FD0-AD2C2D85E6C9}"/>
                </a:ext>
              </a:extLst>
            </p:cNvPr>
            <p:cNvSpPr/>
            <p:nvPr/>
          </p:nvSpPr>
          <p:spPr>
            <a:xfrm>
              <a:off x="5383390" y="4224783"/>
              <a:ext cx="1649318" cy="940499"/>
            </a:xfrm>
            <a:custGeom>
              <a:avLst/>
              <a:gdLst/>
              <a:ahLst/>
              <a:cxnLst/>
              <a:rect l="l" t="t" r="r" b="b"/>
              <a:pathLst>
                <a:path w="1600392" h="940499">
                  <a:moveTo>
                    <a:pt x="0" y="0"/>
                  </a:moveTo>
                  <a:lnTo>
                    <a:pt x="1600391" y="0"/>
                  </a:lnTo>
                  <a:lnTo>
                    <a:pt x="1600391" y="940499"/>
                  </a:lnTo>
                  <a:lnTo>
                    <a:pt x="0" y="9404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770" r="-770"/>
              </a:stretch>
            </a:blipFill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79" name="Freeform 21" descr="ロゴ が含まれている画像  自動的に生成された説明">
              <a:extLst>
                <a:ext uri="{FF2B5EF4-FFF2-40B4-BE49-F238E27FC236}">
                  <a16:creationId xmlns:a16="http://schemas.microsoft.com/office/drawing/2014/main" id="{352AC8DB-FB58-364A-3E84-28741FC4D7FA}"/>
                </a:ext>
              </a:extLst>
            </p:cNvPr>
            <p:cNvSpPr/>
            <p:nvPr/>
          </p:nvSpPr>
          <p:spPr>
            <a:xfrm rot="1557542">
              <a:off x="5331424" y="4451186"/>
              <a:ext cx="770464" cy="662637"/>
            </a:xfrm>
            <a:custGeom>
              <a:avLst/>
              <a:gdLst/>
              <a:ahLst/>
              <a:cxnLst/>
              <a:rect l="l" t="t" r="r" b="b"/>
              <a:pathLst>
                <a:path w="770464" h="662637">
                  <a:moveTo>
                    <a:pt x="0" y="0"/>
                  </a:moveTo>
                  <a:lnTo>
                    <a:pt x="770464" y="0"/>
                  </a:lnTo>
                  <a:lnTo>
                    <a:pt x="770464" y="662637"/>
                  </a:lnTo>
                  <a:lnTo>
                    <a:pt x="0" y="662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2046" t="-15445" r="-267557" b="-204939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" name="Freeform 22" descr="QR コード  自動的に生成された説明">
              <a:extLst>
                <a:ext uri="{FF2B5EF4-FFF2-40B4-BE49-F238E27FC236}">
                  <a16:creationId xmlns:a16="http://schemas.microsoft.com/office/drawing/2014/main" id="{CA353D02-B8E2-3FFB-87F8-6FF3FCB92E69}"/>
                </a:ext>
              </a:extLst>
            </p:cNvPr>
            <p:cNvSpPr/>
            <p:nvPr/>
          </p:nvSpPr>
          <p:spPr>
            <a:xfrm>
              <a:off x="6115566" y="4288902"/>
              <a:ext cx="797825" cy="797825"/>
            </a:xfrm>
            <a:custGeom>
              <a:avLst/>
              <a:gdLst/>
              <a:ahLst/>
              <a:cxnLst/>
              <a:rect l="l" t="t" r="r" b="b"/>
              <a:pathLst>
                <a:path w="797825" h="797825">
                  <a:moveTo>
                    <a:pt x="0" y="0"/>
                  </a:moveTo>
                  <a:lnTo>
                    <a:pt x="797825" y="0"/>
                  </a:lnTo>
                  <a:lnTo>
                    <a:pt x="797825" y="797825"/>
                  </a:lnTo>
                  <a:lnTo>
                    <a:pt x="0" y="797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F5F858A0-629A-36E6-5B4B-8E4E4DC2518D}"/>
                </a:ext>
              </a:extLst>
            </p:cNvPr>
            <p:cNvSpPr/>
            <p:nvPr/>
          </p:nvSpPr>
          <p:spPr>
            <a:xfrm>
              <a:off x="4716207" y="3670300"/>
              <a:ext cx="1957419" cy="965045"/>
            </a:xfrm>
            <a:custGeom>
              <a:avLst/>
              <a:gdLst/>
              <a:ahLst/>
              <a:cxnLst/>
              <a:rect l="l" t="t" r="r" b="b"/>
              <a:pathLst>
                <a:path w="1957419" h="965045">
                  <a:moveTo>
                    <a:pt x="0" y="0"/>
                  </a:moveTo>
                  <a:lnTo>
                    <a:pt x="1957419" y="0"/>
                  </a:lnTo>
                  <a:lnTo>
                    <a:pt x="1957419" y="965045"/>
                  </a:lnTo>
                  <a:lnTo>
                    <a:pt x="0" y="965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-5982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2" name="TextBox 36">
            <a:extLst>
              <a:ext uri="{FF2B5EF4-FFF2-40B4-BE49-F238E27FC236}">
                <a16:creationId xmlns:a16="http://schemas.microsoft.com/office/drawing/2014/main" id="{79DAFB1A-A067-2AD8-DEE2-58E1056FB4F0}"/>
              </a:ext>
            </a:extLst>
          </p:cNvPr>
          <p:cNvSpPr txBox="1"/>
          <p:nvPr/>
        </p:nvSpPr>
        <p:spPr>
          <a:xfrm rot="-589597">
            <a:off x="4567259" y="3924137"/>
            <a:ext cx="2107286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000" b="1" dirty="0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【</a:t>
            </a:r>
            <a:r>
              <a:rPr lang="en-US" sz="1000" b="1" dirty="0" err="1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参考動画を観る</a:t>
            </a:r>
            <a:r>
              <a:rPr lang="en-US" sz="1000" b="1" dirty="0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】</a:t>
            </a:r>
          </a:p>
          <a:p>
            <a:pPr algn="ctr">
              <a:lnSpc>
                <a:spcPts val="1200"/>
              </a:lnSpc>
            </a:pPr>
            <a:r>
              <a:rPr lang="en-US" sz="1000" b="1" dirty="0" err="1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埼玉県・小江戸川越ツア</a:t>
            </a:r>
            <a:r>
              <a:rPr lang="en-US" sz="1000" b="1" dirty="0">
                <a:solidFill>
                  <a:srgbClr val="4A452A"/>
                </a:solidFill>
                <a:latin typeface="Arimo Bold"/>
                <a:ea typeface="Arimo Bold"/>
                <a:cs typeface="Arimo Bold"/>
                <a:sym typeface="Arimo Bold"/>
              </a:rPr>
              <a:t>ー</a:t>
            </a:r>
          </a:p>
        </p:txBody>
      </p:sp>
      <p:grpSp>
        <p:nvGrpSpPr>
          <p:cNvPr id="83" name="Group 55">
            <a:extLst>
              <a:ext uri="{FF2B5EF4-FFF2-40B4-BE49-F238E27FC236}">
                <a16:creationId xmlns:a16="http://schemas.microsoft.com/office/drawing/2014/main" id="{0F9EB54C-182C-88AB-C09A-3F03253BAD90}"/>
              </a:ext>
            </a:extLst>
          </p:cNvPr>
          <p:cNvGrpSpPr/>
          <p:nvPr/>
        </p:nvGrpSpPr>
        <p:grpSpPr>
          <a:xfrm>
            <a:off x="373925" y="8875804"/>
            <a:ext cx="6791852" cy="1222292"/>
            <a:chOff x="0" y="0"/>
            <a:chExt cx="2054551" cy="369746"/>
          </a:xfrm>
        </p:grpSpPr>
        <p:sp>
          <p:nvSpPr>
            <p:cNvPr id="84" name="Freeform 56">
              <a:extLst>
                <a:ext uri="{FF2B5EF4-FFF2-40B4-BE49-F238E27FC236}">
                  <a16:creationId xmlns:a16="http://schemas.microsoft.com/office/drawing/2014/main" id="{22A42D3C-D521-DD4E-CA44-C6E549790F45}"/>
                </a:ext>
              </a:extLst>
            </p:cNvPr>
            <p:cNvSpPr/>
            <p:nvPr/>
          </p:nvSpPr>
          <p:spPr>
            <a:xfrm>
              <a:off x="0" y="0"/>
              <a:ext cx="2054551" cy="369746"/>
            </a:xfrm>
            <a:custGeom>
              <a:avLst/>
              <a:gdLst/>
              <a:ahLst/>
              <a:cxnLst/>
              <a:rect l="l" t="t" r="r" b="b"/>
              <a:pathLst>
                <a:path w="2054551" h="369746">
                  <a:moveTo>
                    <a:pt x="10259" y="0"/>
                  </a:moveTo>
                  <a:lnTo>
                    <a:pt x="2044292" y="0"/>
                  </a:lnTo>
                  <a:cubicBezTo>
                    <a:pt x="2049958" y="0"/>
                    <a:pt x="2054551" y="4593"/>
                    <a:pt x="2054551" y="10259"/>
                  </a:cubicBezTo>
                  <a:lnTo>
                    <a:pt x="2054551" y="359487"/>
                  </a:lnTo>
                  <a:cubicBezTo>
                    <a:pt x="2054551" y="365153"/>
                    <a:pt x="2049958" y="369746"/>
                    <a:pt x="2044292" y="369746"/>
                  </a:cubicBezTo>
                  <a:lnTo>
                    <a:pt x="10259" y="369746"/>
                  </a:lnTo>
                  <a:cubicBezTo>
                    <a:pt x="4593" y="369746"/>
                    <a:pt x="0" y="365153"/>
                    <a:pt x="0" y="359487"/>
                  </a:cubicBezTo>
                  <a:lnTo>
                    <a:pt x="0" y="10259"/>
                  </a:lnTo>
                  <a:cubicBezTo>
                    <a:pt x="0" y="4593"/>
                    <a:pt x="4593" y="0"/>
                    <a:pt x="10259" y="0"/>
                  </a:cubicBezTo>
                  <a:close/>
                </a:path>
              </a:pathLst>
            </a:custGeom>
            <a:solidFill>
              <a:srgbClr val="FFEBFE"/>
            </a:solidFill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85" name="TextBox 57">
              <a:extLst>
                <a:ext uri="{FF2B5EF4-FFF2-40B4-BE49-F238E27FC236}">
                  <a16:creationId xmlns:a16="http://schemas.microsoft.com/office/drawing/2014/main" id="{5F8A3C46-72B4-16DB-9698-9E9F0ABE4B94}"/>
                </a:ext>
              </a:extLst>
            </p:cNvPr>
            <p:cNvSpPr txBox="1"/>
            <p:nvPr/>
          </p:nvSpPr>
          <p:spPr>
            <a:xfrm>
              <a:off x="0" y="-9525"/>
              <a:ext cx="2054551" cy="379271"/>
            </a:xfrm>
            <a:prstGeom prst="rect">
              <a:avLst/>
            </a:prstGeom>
          </p:spPr>
          <p:txBody>
            <a:bodyPr lIns="60183" tIns="60183" rIns="60183" bIns="60183" rtlCol="0" anchor="ctr"/>
            <a:lstStyle/>
            <a:p>
              <a:pPr algn="ctr">
                <a:lnSpc>
                  <a:spcPts val="1234"/>
                </a:lnSpc>
              </a:pPr>
              <a:endParaRPr/>
            </a:p>
          </p:txBody>
        </p:sp>
      </p:grpSp>
      <p:sp>
        <p:nvSpPr>
          <p:cNvPr id="86" name="Freeform 58">
            <a:extLst>
              <a:ext uri="{FF2B5EF4-FFF2-40B4-BE49-F238E27FC236}">
                <a16:creationId xmlns:a16="http://schemas.microsoft.com/office/drawing/2014/main" id="{D5547318-7E8E-B234-EC8B-00E450D96276}"/>
              </a:ext>
            </a:extLst>
          </p:cNvPr>
          <p:cNvSpPr/>
          <p:nvPr/>
        </p:nvSpPr>
        <p:spPr>
          <a:xfrm>
            <a:off x="6299741" y="9030251"/>
            <a:ext cx="504259" cy="981104"/>
          </a:xfrm>
          <a:custGeom>
            <a:avLst/>
            <a:gdLst/>
            <a:ahLst/>
            <a:cxnLst/>
            <a:rect l="l" t="t" r="r" b="b"/>
            <a:pathLst>
              <a:path w="504259" h="981104">
                <a:moveTo>
                  <a:pt x="0" y="0"/>
                </a:moveTo>
                <a:lnTo>
                  <a:pt x="504259" y="0"/>
                </a:lnTo>
                <a:lnTo>
                  <a:pt x="504259" y="981104"/>
                </a:lnTo>
                <a:lnTo>
                  <a:pt x="0" y="98110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7" name="Freeform 59">
            <a:extLst>
              <a:ext uri="{FF2B5EF4-FFF2-40B4-BE49-F238E27FC236}">
                <a16:creationId xmlns:a16="http://schemas.microsoft.com/office/drawing/2014/main" id="{3F3DA7BE-F8D1-E756-E91A-0D422418680C}"/>
              </a:ext>
            </a:extLst>
          </p:cNvPr>
          <p:cNvSpPr/>
          <p:nvPr/>
        </p:nvSpPr>
        <p:spPr>
          <a:xfrm>
            <a:off x="6003644" y="9505025"/>
            <a:ext cx="1031671" cy="193438"/>
          </a:xfrm>
          <a:custGeom>
            <a:avLst/>
            <a:gdLst/>
            <a:ahLst/>
            <a:cxnLst/>
            <a:rect l="l" t="t" r="r" b="b"/>
            <a:pathLst>
              <a:path w="1031671" h="193438">
                <a:moveTo>
                  <a:pt x="0" y="0"/>
                </a:moveTo>
                <a:lnTo>
                  <a:pt x="1031671" y="0"/>
                </a:lnTo>
                <a:lnTo>
                  <a:pt x="1031671" y="193438"/>
                </a:lnTo>
                <a:lnTo>
                  <a:pt x="0" y="193438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r="-480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8" name="Freeform 60">
            <a:extLst>
              <a:ext uri="{FF2B5EF4-FFF2-40B4-BE49-F238E27FC236}">
                <a16:creationId xmlns:a16="http://schemas.microsoft.com/office/drawing/2014/main" id="{072D4E00-410B-47A9-C794-457D8054F95D}"/>
              </a:ext>
            </a:extLst>
          </p:cNvPr>
          <p:cNvSpPr/>
          <p:nvPr/>
        </p:nvSpPr>
        <p:spPr>
          <a:xfrm>
            <a:off x="439822" y="8943510"/>
            <a:ext cx="1198993" cy="1154586"/>
          </a:xfrm>
          <a:custGeom>
            <a:avLst/>
            <a:gdLst/>
            <a:ahLst/>
            <a:cxnLst/>
            <a:rect l="l" t="t" r="r" b="b"/>
            <a:pathLst>
              <a:path w="1198993" h="1154586">
                <a:moveTo>
                  <a:pt x="0" y="0"/>
                </a:moveTo>
                <a:lnTo>
                  <a:pt x="1198993" y="0"/>
                </a:lnTo>
                <a:lnTo>
                  <a:pt x="1198993" y="1154586"/>
                </a:lnTo>
                <a:lnTo>
                  <a:pt x="0" y="1154586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89" name="Group 61">
            <a:extLst>
              <a:ext uri="{FF2B5EF4-FFF2-40B4-BE49-F238E27FC236}">
                <a16:creationId xmlns:a16="http://schemas.microsoft.com/office/drawing/2014/main" id="{CAAB5F52-2754-789F-030F-2282EBE49DDA}"/>
              </a:ext>
            </a:extLst>
          </p:cNvPr>
          <p:cNvGrpSpPr/>
          <p:nvPr/>
        </p:nvGrpSpPr>
        <p:grpSpPr>
          <a:xfrm>
            <a:off x="373925" y="7676080"/>
            <a:ext cx="6791852" cy="1075754"/>
            <a:chOff x="0" y="0"/>
            <a:chExt cx="2054551" cy="325418"/>
          </a:xfrm>
        </p:grpSpPr>
        <p:sp>
          <p:nvSpPr>
            <p:cNvPr id="90" name="Freeform 62">
              <a:extLst>
                <a:ext uri="{FF2B5EF4-FFF2-40B4-BE49-F238E27FC236}">
                  <a16:creationId xmlns:a16="http://schemas.microsoft.com/office/drawing/2014/main" id="{B898AB6A-87BE-4DE9-FFA0-7586FE838559}"/>
                </a:ext>
              </a:extLst>
            </p:cNvPr>
            <p:cNvSpPr/>
            <p:nvPr/>
          </p:nvSpPr>
          <p:spPr>
            <a:xfrm>
              <a:off x="0" y="0"/>
              <a:ext cx="2054551" cy="325418"/>
            </a:xfrm>
            <a:custGeom>
              <a:avLst/>
              <a:gdLst/>
              <a:ahLst/>
              <a:cxnLst/>
              <a:rect l="l" t="t" r="r" b="b"/>
              <a:pathLst>
                <a:path w="2054551" h="325418">
                  <a:moveTo>
                    <a:pt x="10259" y="0"/>
                  </a:moveTo>
                  <a:lnTo>
                    <a:pt x="2044292" y="0"/>
                  </a:lnTo>
                  <a:cubicBezTo>
                    <a:pt x="2049958" y="0"/>
                    <a:pt x="2054551" y="4593"/>
                    <a:pt x="2054551" y="10259"/>
                  </a:cubicBezTo>
                  <a:lnTo>
                    <a:pt x="2054551" y="315159"/>
                  </a:lnTo>
                  <a:cubicBezTo>
                    <a:pt x="2054551" y="320825"/>
                    <a:pt x="2049958" y="325418"/>
                    <a:pt x="2044292" y="325418"/>
                  </a:cubicBezTo>
                  <a:lnTo>
                    <a:pt x="10259" y="325418"/>
                  </a:lnTo>
                  <a:cubicBezTo>
                    <a:pt x="4593" y="325418"/>
                    <a:pt x="0" y="320825"/>
                    <a:pt x="0" y="315159"/>
                  </a:cubicBezTo>
                  <a:lnTo>
                    <a:pt x="0" y="10259"/>
                  </a:lnTo>
                  <a:cubicBezTo>
                    <a:pt x="0" y="4593"/>
                    <a:pt x="4593" y="0"/>
                    <a:pt x="10259" y="0"/>
                  </a:cubicBezTo>
                  <a:close/>
                </a:path>
              </a:pathLst>
            </a:custGeom>
            <a:solidFill>
              <a:srgbClr val="DAFFF6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1" name="TextBox 63">
              <a:extLst>
                <a:ext uri="{FF2B5EF4-FFF2-40B4-BE49-F238E27FC236}">
                  <a16:creationId xmlns:a16="http://schemas.microsoft.com/office/drawing/2014/main" id="{7434386A-C529-B19E-E492-22FD4EBB64E0}"/>
                </a:ext>
              </a:extLst>
            </p:cNvPr>
            <p:cNvSpPr txBox="1"/>
            <p:nvPr/>
          </p:nvSpPr>
          <p:spPr>
            <a:xfrm>
              <a:off x="0" y="-9525"/>
              <a:ext cx="2054551" cy="334943"/>
            </a:xfrm>
            <a:prstGeom prst="rect">
              <a:avLst/>
            </a:prstGeom>
          </p:spPr>
          <p:txBody>
            <a:bodyPr lIns="60183" tIns="60183" rIns="60183" bIns="60183" rtlCol="0" anchor="ctr"/>
            <a:lstStyle/>
            <a:p>
              <a:pPr algn="ctr">
                <a:lnSpc>
                  <a:spcPts val="1234"/>
                </a:lnSpc>
              </a:pPr>
              <a:endParaRPr/>
            </a:p>
          </p:txBody>
        </p:sp>
      </p:grpSp>
      <p:sp>
        <p:nvSpPr>
          <p:cNvPr id="92" name="Freeform 64">
            <a:extLst>
              <a:ext uri="{FF2B5EF4-FFF2-40B4-BE49-F238E27FC236}">
                <a16:creationId xmlns:a16="http://schemas.microsoft.com/office/drawing/2014/main" id="{3EEF37FC-12A4-57B2-735D-3B2403A15281}"/>
              </a:ext>
            </a:extLst>
          </p:cNvPr>
          <p:cNvSpPr/>
          <p:nvPr/>
        </p:nvSpPr>
        <p:spPr>
          <a:xfrm>
            <a:off x="439822" y="7653511"/>
            <a:ext cx="1198993" cy="1154586"/>
          </a:xfrm>
          <a:custGeom>
            <a:avLst/>
            <a:gdLst/>
            <a:ahLst/>
            <a:cxnLst/>
            <a:rect l="l" t="t" r="r" b="b"/>
            <a:pathLst>
              <a:path w="1198993" h="1154586">
                <a:moveTo>
                  <a:pt x="0" y="0"/>
                </a:moveTo>
                <a:lnTo>
                  <a:pt x="1198993" y="0"/>
                </a:lnTo>
                <a:lnTo>
                  <a:pt x="1198993" y="1154587"/>
                </a:lnTo>
                <a:lnTo>
                  <a:pt x="0" y="115458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3" name="TextBox 65">
            <a:extLst>
              <a:ext uri="{FF2B5EF4-FFF2-40B4-BE49-F238E27FC236}">
                <a16:creationId xmlns:a16="http://schemas.microsoft.com/office/drawing/2014/main" id="{DFC15F18-4843-226F-ECCB-18286A5C64DC}"/>
              </a:ext>
            </a:extLst>
          </p:cNvPr>
          <p:cNvSpPr txBox="1"/>
          <p:nvPr/>
        </p:nvSpPr>
        <p:spPr>
          <a:xfrm>
            <a:off x="1728907" y="8177987"/>
            <a:ext cx="4624497" cy="57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lang="en-US" sz="1303" dirty="0" err="1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ツアー中、旅先や音楽にまつわるクイズを出題します</a:t>
            </a:r>
            <a:r>
              <a:rPr lang="en-US" sz="1303" dirty="0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！</a:t>
            </a:r>
          </a:p>
          <a:p>
            <a:pPr algn="l">
              <a:lnSpc>
                <a:spcPts val="1576"/>
              </a:lnSpc>
            </a:pPr>
            <a:r>
              <a:rPr lang="en-US" sz="1303" dirty="0" err="1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選択肢を選んで回答！ぜひクイズにご参加ください</a:t>
            </a:r>
            <a:r>
              <a:rPr lang="en-US" sz="1303" dirty="0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。</a:t>
            </a:r>
          </a:p>
          <a:p>
            <a:pPr algn="l">
              <a:lnSpc>
                <a:spcPts val="1576"/>
              </a:lnSpc>
            </a:pPr>
            <a:endParaRPr lang="en-US" sz="1303" dirty="0">
              <a:solidFill>
                <a:srgbClr val="4A452A"/>
              </a:solidFill>
              <a:latin typeface="Rounded M+"/>
              <a:ea typeface="Rounded M+"/>
              <a:cs typeface="Rounded M+"/>
              <a:sym typeface="Rounded M+"/>
            </a:endParaRPr>
          </a:p>
        </p:txBody>
      </p:sp>
      <p:sp>
        <p:nvSpPr>
          <p:cNvPr id="94" name="Freeform 66">
            <a:extLst>
              <a:ext uri="{FF2B5EF4-FFF2-40B4-BE49-F238E27FC236}">
                <a16:creationId xmlns:a16="http://schemas.microsoft.com/office/drawing/2014/main" id="{1FB0DA80-A768-ABF1-0372-0954A08124D7}"/>
              </a:ext>
            </a:extLst>
          </p:cNvPr>
          <p:cNvSpPr/>
          <p:nvPr/>
        </p:nvSpPr>
        <p:spPr>
          <a:xfrm>
            <a:off x="5996492" y="7826559"/>
            <a:ext cx="916592" cy="831865"/>
          </a:xfrm>
          <a:custGeom>
            <a:avLst/>
            <a:gdLst/>
            <a:ahLst/>
            <a:cxnLst/>
            <a:rect l="l" t="t" r="r" b="b"/>
            <a:pathLst>
              <a:path w="916592" h="831865">
                <a:moveTo>
                  <a:pt x="0" y="0"/>
                </a:moveTo>
                <a:lnTo>
                  <a:pt x="916592" y="0"/>
                </a:lnTo>
                <a:lnTo>
                  <a:pt x="916592" y="831865"/>
                </a:lnTo>
                <a:lnTo>
                  <a:pt x="0" y="831865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5" name="TextBox 67">
            <a:extLst>
              <a:ext uri="{FF2B5EF4-FFF2-40B4-BE49-F238E27FC236}">
                <a16:creationId xmlns:a16="http://schemas.microsoft.com/office/drawing/2014/main" id="{1E0B7F33-D73F-9311-513C-4E4DCF3D59C1}"/>
              </a:ext>
            </a:extLst>
          </p:cNvPr>
          <p:cNvSpPr txBox="1"/>
          <p:nvPr/>
        </p:nvSpPr>
        <p:spPr>
          <a:xfrm>
            <a:off x="446036" y="7865736"/>
            <a:ext cx="1101265" cy="68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6"/>
              </a:lnSpc>
            </a:pPr>
            <a:r>
              <a:rPr lang="en-US" sz="1303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参加型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クイズ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脳トレ</a:t>
            </a:r>
          </a:p>
        </p:txBody>
      </p:sp>
      <p:sp>
        <p:nvSpPr>
          <p:cNvPr id="96" name="TextBox 68">
            <a:extLst>
              <a:ext uri="{FF2B5EF4-FFF2-40B4-BE49-F238E27FC236}">
                <a16:creationId xmlns:a16="http://schemas.microsoft.com/office/drawing/2014/main" id="{51F74292-3F7C-00DF-500E-B3D787B2CD4E}"/>
              </a:ext>
            </a:extLst>
          </p:cNvPr>
          <p:cNvSpPr txBox="1"/>
          <p:nvPr/>
        </p:nvSpPr>
        <p:spPr>
          <a:xfrm>
            <a:off x="446036" y="9135344"/>
            <a:ext cx="1101265" cy="630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6"/>
              </a:lnSpc>
            </a:pPr>
            <a:r>
              <a:rPr lang="en-US" sz="1303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音健士</a:t>
            </a:r>
          </a:p>
          <a:p>
            <a:pPr algn="ctr">
              <a:lnSpc>
                <a:spcPts val="1576"/>
              </a:lnSpc>
            </a:pPr>
            <a:r>
              <a:rPr lang="en-US" sz="1303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による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健康体操</a:t>
            </a:r>
          </a:p>
        </p:txBody>
      </p:sp>
      <p:sp>
        <p:nvSpPr>
          <p:cNvPr id="97" name="TextBox 69">
            <a:extLst>
              <a:ext uri="{FF2B5EF4-FFF2-40B4-BE49-F238E27FC236}">
                <a16:creationId xmlns:a16="http://schemas.microsoft.com/office/drawing/2014/main" id="{EF3317D0-34B2-667A-A34B-8986477C97C3}"/>
              </a:ext>
            </a:extLst>
          </p:cNvPr>
          <p:cNvSpPr txBox="1"/>
          <p:nvPr/>
        </p:nvSpPr>
        <p:spPr>
          <a:xfrm>
            <a:off x="1686258" y="7846686"/>
            <a:ext cx="3934644" cy="2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sz="1658" b="1" dirty="0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■</a:t>
            </a:r>
            <a:r>
              <a:rPr lang="en-US" sz="1658" b="1" dirty="0" err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リポーターがクイズを出題</a:t>
            </a:r>
            <a:r>
              <a:rPr lang="en-US" sz="1658" b="1" dirty="0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！</a:t>
            </a:r>
          </a:p>
        </p:txBody>
      </p:sp>
      <p:sp>
        <p:nvSpPr>
          <p:cNvPr id="98" name="TextBox 70">
            <a:extLst>
              <a:ext uri="{FF2B5EF4-FFF2-40B4-BE49-F238E27FC236}">
                <a16:creationId xmlns:a16="http://schemas.microsoft.com/office/drawing/2014/main" id="{20A8F543-7886-61C8-7304-38C80021C585}"/>
              </a:ext>
            </a:extLst>
          </p:cNvPr>
          <p:cNvSpPr txBox="1"/>
          <p:nvPr/>
        </p:nvSpPr>
        <p:spPr>
          <a:xfrm>
            <a:off x="1686258" y="9046464"/>
            <a:ext cx="3934644" cy="2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■音楽健康指導士とは？</a:t>
            </a:r>
          </a:p>
        </p:txBody>
      </p:sp>
      <p:sp>
        <p:nvSpPr>
          <p:cNvPr id="99" name="TextBox 71">
            <a:extLst>
              <a:ext uri="{FF2B5EF4-FFF2-40B4-BE49-F238E27FC236}">
                <a16:creationId xmlns:a16="http://schemas.microsoft.com/office/drawing/2014/main" id="{E01BA5FF-69E5-BAF0-4B6D-1271644CCE1D}"/>
              </a:ext>
            </a:extLst>
          </p:cNvPr>
          <p:cNvSpPr txBox="1"/>
          <p:nvPr/>
        </p:nvSpPr>
        <p:spPr>
          <a:xfrm>
            <a:off x="1686258" y="9379370"/>
            <a:ext cx="4210045" cy="76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lang="en-US" sz="1303" dirty="0" err="1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うたを歌ったり、音楽に合わせて楽しく身体を動かすことで笑顔と健康をつくる。そんな資格が音楽健康指導士です。ツアー中に、FREE</a:t>
            </a:r>
            <a:r>
              <a:rPr lang="en-US" sz="1303" dirty="0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 </a:t>
            </a:r>
            <a:r>
              <a:rPr lang="en-US" sz="1303" dirty="0" err="1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DAMを使い体操を行います</a:t>
            </a:r>
            <a:r>
              <a:rPr lang="en-US" sz="1303" dirty="0">
                <a:solidFill>
                  <a:srgbClr val="4A452A"/>
                </a:solidFill>
                <a:latin typeface="Rounded M+"/>
                <a:ea typeface="Rounded M+"/>
                <a:cs typeface="Rounded M+"/>
                <a:sym typeface="Rounded M+"/>
              </a:rPr>
              <a:t>。</a:t>
            </a:r>
          </a:p>
          <a:p>
            <a:pPr algn="l">
              <a:lnSpc>
                <a:spcPts val="1576"/>
              </a:lnSpc>
            </a:pPr>
            <a:endParaRPr lang="en-US" sz="1303" dirty="0">
              <a:solidFill>
                <a:srgbClr val="4A452A"/>
              </a:solidFill>
              <a:latin typeface="Rounded M+"/>
              <a:ea typeface="Rounded M+"/>
              <a:cs typeface="Rounded M+"/>
              <a:sym typeface="Rounded M+"/>
            </a:endParaRPr>
          </a:p>
        </p:txBody>
      </p:sp>
      <p:sp>
        <p:nvSpPr>
          <p:cNvPr id="101" name="TextBox 34">
            <a:extLst>
              <a:ext uri="{FF2B5EF4-FFF2-40B4-BE49-F238E27FC236}">
                <a16:creationId xmlns:a16="http://schemas.microsoft.com/office/drawing/2014/main" id="{3A1407A3-F119-A064-673F-05D8783F1105}"/>
              </a:ext>
            </a:extLst>
          </p:cNvPr>
          <p:cNvSpPr txBox="1"/>
          <p:nvPr/>
        </p:nvSpPr>
        <p:spPr>
          <a:xfrm>
            <a:off x="2500085" y="6977111"/>
            <a:ext cx="1351157" cy="3913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28"/>
              </a:lnSpc>
            </a:pPr>
            <a:r>
              <a:rPr lang="ja-JP" altLang="en-US" sz="1000" b="1" dirty="0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+mn-ea"/>
                <a:cs typeface="UDデジタル教科書体NPL Bold"/>
                <a:sym typeface="UDデジタル教科書体NPL Bold"/>
              </a:rPr>
              <a:t>旅介リポーター</a:t>
            </a:r>
            <a:endParaRPr lang="en-US" altLang="ja-JP" sz="1000" b="1" dirty="0">
              <a:solidFill>
                <a:srgbClr val="4A452A"/>
              </a:solidFill>
              <a:effectLst>
                <a:glow rad="177800">
                  <a:schemeClr val="bg1"/>
                </a:glow>
              </a:effectLst>
              <a:latin typeface="+mn-ea"/>
              <a:cs typeface="UDデジタル教科書体NPL Bold"/>
              <a:sym typeface="UDデジタル教科書体NPL Bold"/>
            </a:endParaRPr>
          </a:p>
          <a:p>
            <a:pPr algn="ctr">
              <a:lnSpc>
                <a:spcPts val="1628"/>
              </a:lnSpc>
            </a:pPr>
            <a:r>
              <a:rPr lang="ja-JP" altLang="en-US" sz="1100" b="1" dirty="0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+mn-ea"/>
                <a:cs typeface="UDデジタル教科書体NPL Bold"/>
                <a:sym typeface="UDデジタル教科書体NPL Bold"/>
              </a:rPr>
              <a:t>村田綾</a:t>
            </a:r>
            <a:endParaRPr lang="en-US" sz="1100" b="1" dirty="0">
              <a:solidFill>
                <a:srgbClr val="4A452A"/>
              </a:solidFill>
              <a:effectLst>
                <a:glow rad="177800">
                  <a:schemeClr val="bg1"/>
                </a:glow>
              </a:effectLst>
              <a:latin typeface="+mn-ea"/>
              <a:cs typeface="UDデジタル教科書体NPL Bold"/>
              <a:sym typeface="UDデジタル教科書体NPL Bold"/>
            </a:endParaRPr>
          </a:p>
        </p:txBody>
      </p:sp>
      <p:sp>
        <p:nvSpPr>
          <p:cNvPr id="103" name="TextBox 34">
            <a:extLst>
              <a:ext uri="{FF2B5EF4-FFF2-40B4-BE49-F238E27FC236}">
                <a16:creationId xmlns:a16="http://schemas.microsoft.com/office/drawing/2014/main" id="{9F194035-F8B1-8343-8A07-A79139759732}"/>
              </a:ext>
            </a:extLst>
          </p:cNvPr>
          <p:cNvSpPr txBox="1"/>
          <p:nvPr/>
        </p:nvSpPr>
        <p:spPr>
          <a:xfrm>
            <a:off x="871722" y="6652225"/>
            <a:ext cx="1351157" cy="397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28"/>
              </a:lnSpc>
            </a:pPr>
            <a:r>
              <a:rPr lang="ja-JP" altLang="en-US" sz="1000" b="1" dirty="0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+mn-ea"/>
                <a:cs typeface="UDデジタル教科書体NPL Bold"/>
                <a:sym typeface="UDデジタル教科書体NPL Bold"/>
              </a:rPr>
              <a:t>音楽健康指導士</a:t>
            </a:r>
            <a:endParaRPr lang="en-US" altLang="ja-JP" sz="1000" b="1" dirty="0">
              <a:solidFill>
                <a:srgbClr val="4A452A"/>
              </a:solidFill>
              <a:effectLst>
                <a:glow rad="177800">
                  <a:schemeClr val="bg1"/>
                </a:glow>
              </a:effectLst>
              <a:latin typeface="+mn-ea"/>
              <a:cs typeface="UDデジタル教科書体NPL Bold"/>
              <a:sym typeface="UDデジタル教科書体NPL Bold"/>
            </a:endParaRPr>
          </a:p>
          <a:p>
            <a:pPr algn="ctr">
              <a:lnSpc>
                <a:spcPts val="1628"/>
              </a:lnSpc>
            </a:pPr>
            <a:r>
              <a:rPr lang="ja-JP" altLang="en-US" sz="1100" b="1" dirty="0">
                <a:solidFill>
                  <a:srgbClr val="4A452A"/>
                </a:solidFill>
                <a:effectLst>
                  <a:glow rad="177800">
                    <a:schemeClr val="bg1"/>
                  </a:glow>
                </a:effectLst>
                <a:latin typeface="+mn-ea"/>
                <a:cs typeface="UDデジタル教科書体NPL Bold"/>
                <a:sym typeface="UDデジタル教科書体NPL Bold"/>
              </a:rPr>
              <a:t>そうちゃん</a:t>
            </a:r>
            <a:endParaRPr lang="en-US" sz="1100" b="1" dirty="0">
              <a:solidFill>
                <a:srgbClr val="4A452A"/>
              </a:solidFill>
              <a:effectLst>
                <a:glow rad="177800">
                  <a:schemeClr val="bg1"/>
                </a:glow>
              </a:effectLst>
              <a:latin typeface="+mn-ea"/>
              <a:cs typeface="UDデジタル教科書体NPL Bold"/>
              <a:sym typeface="UDデジタル教科書体NPL Bold"/>
            </a:endParaRPr>
          </a:p>
        </p:txBody>
      </p:sp>
      <p:sp>
        <p:nvSpPr>
          <p:cNvPr id="104" name="TextBox 44">
            <a:extLst>
              <a:ext uri="{FF2B5EF4-FFF2-40B4-BE49-F238E27FC236}">
                <a16:creationId xmlns:a16="http://schemas.microsoft.com/office/drawing/2014/main" id="{ECA53714-321E-8449-4409-F2BBF5F30F45}"/>
              </a:ext>
            </a:extLst>
          </p:cNvPr>
          <p:cNvSpPr txBox="1"/>
          <p:nvPr/>
        </p:nvSpPr>
        <p:spPr>
          <a:xfrm>
            <a:off x="1699990" y="5130080"/>
            <a:ext cx="229251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2"/>
              </a:lnSpc>
            </a:pPr>
            <a:r>
              <a:rPr lang="en-US" sz="1500" spc="223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14300">
                    <a:schemeClr val="tx1"/>
                  </a:glow>
                </a:effectLst>
                <a:latin typeface="モード明朝"/>
                <a:ea typeface="モード明朝"/>
                <a:cs typeface="モード明朝"/>
                <a:sym typeface="モード明朝"/>
              </a:rPr>
              <a:t>14:00 ～ 15:00</a:t>
            </a:r>
          </a:p>
        </p:txBody>
      </p:sp>
      <p:sp>
        <p:nvSpPr>
          <p:cNvPr id="105" name="TextBox 18">
            <a:extLst>
              <a:ext uri="{FF2B5EF4-FFF2-40B4-BE49-F238E27FC236}">
                <a16:creationId xmlns:a16="http://schemas.microsoft.com/office/drawing/2014/main" id="{B52F3F70-A600-1093-DBC9-27E061E554B3}"/>
              </a:ext>
            </a:extLst>
          </p:cNvPr>
          <p:cNvSpPr txBox="1"/>
          <p:nvPr/>
        </p:nvSpPr>
        <p:spPr>
          <a:xfrm>
            <a:off x="520708" y="10173237"/>
            <a:ext cx="6376130" cy="201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altLang="ja-JP" sz="1300" dirty="0">
                <a:solidFill>
                  <a:srgbClr val="000000"/>
                </a:solidFill>
                <a:effectLst>
                  <a:glow rad="114300">
                    <a:srgbClr val="E5F591"/>
                  </a:glow>
                </a:effectLst>
                <a:latin typeface="+mn-ea"/>
                <a:cs typeface="Rounded M+"/>
                <a:sym typeface="Rounded M+"/>
              </a:rPr>
              <a:t>※</a:t>
            </a:r>
            <a:r>
              <a:rPr lang="en-US" altLang="ja-JP" sz="1300" dirty="0" err="1">
                <a:solidFill>
                  <a:srgbClr val="000000"/>
                </a:solidFill>
                <a:effectLst>
                  <a:glow rad="114300">
                    <a:srgbClr val="E5F591"/>
                  </a:glow>
                </a:effectLst>
                <a:latin typeface="+mn-ea"/>
                <a:cs typeface="Rounded M+"/>
                <a:sym typeface="Rounded M+"/>
              </a:rPr>
              <a:t>生中継のため当日の天候等の状況によりルートや内容が変更になる場合がございます</a:t>
            </a:r>
            <a:endParaRPr lang="en-US" altLang="ja-JP" sz="1300" dirty="0">
              <a:solidFill>
                <a:srgbClr val="000000"/>
              </a:solidFill>
              <a:effectLst>
                <a:glow rad="114300">
                  <a:srgbClr val="E5F591"/>
                </a:glow>
              </a:effectLst>
              <a:latin typeface="+mn-ea"/>
              <a:cs typeface="Rounded M+"/>
              <a:sym typeface="Rounded M+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B867F0D-37A0-7347-3215-5D6DDB0AB9A2}"/>
              </a:ext>
            </a:extLst>
          </p:cNvPr>
          <p:cNvGrpSpPr/>
          <p:nvPr/>
        </p:nvGrpSpPr>
        <p:grpSpPr>
          <a:xfrm>
            <a:off x="3864636" y="5513763"/>
            <a:ext cx="3660561" cy="1886092"/>
            <a:chOff x="0" y="0"/>
            <a:chExt cx="4880748" cy="2514790"/>
          </a:xfrm>
        </p:grpSpPr>
        <p:sp>
          <p:nvSpPr>
            <p:cNvPr id="6" name="Freeform 39">
              <a:extLst>
                <a:ext uri="{FF2B5EF4-FFF2-40B4-BE49-F238E27FC236}">
                  <a16:creationId xmlns:a16="http://schemas.microsoft.com/office/drawing/2014/main" id="{5684A53C-1236-9CAD-E27B-1B855D7E93D3}"/>
                </a:ext>
              </a:extLst>
            </p:cNvPr>
            <p:cNvSpPr/>
            <p:nvPr/>
          </p:nvSpPr>
          <p:spPr>
            <a:xfrm>
              <a:off x="0" y="127731"/>
              <a:ext cx="4426334" cy="2387059"/>
            </a:xfrm>
            <a:custGeom>
              <a:avLst/>
              <a:gdLst/>
              <a:ahLst/>
              <a:cxnLst/>
              <a:rect l="l" t="t" r="r" b="b"/>
              <a:pathLst>
                <a:path w="4426334" h="2387059">
                  <a:moveTo>
                    <a:pt x="0" y="0"/>
                  </a:moveTo>
                  <a:lnTo>
                    <a:pt x="4426334" y="0"/>
                  </a:lnTo>
                  <a:lnTo>
                    <a:pt x="4426334" y="2387059"/>
                  </a:lnTo>
                  <a:lnTo>
                    <a:pt x="0" y="2387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Freeform 40">
              <a:extLst>
                <a:ext uri="{FF2B5EF4-FFF2-40B4-BE49-F238E27FC236}">
                  <a16:creationId xmlns:a16="http://schemas.microsoft.com/office/drawing/2014/main" id="{5838DC65-7AF8-F481-522F-6D368DFE1418}"/>
                </a:ext>
              </a:extLst>
            </p:cNvPr>
            <p:cNvSpPr/>
            <p:nvPr/>
          </p:nvSpPr>
          <p:spPr>
            <a:xfrm>
              <a:off x="523977" y="0"/>
              <a:ext cx="3394368" cy="481916"/>
            </a:xfrm>
            <a:custGeom>
              <a:avLst/>
              <a:gdLst/>
              <a:ahLst/>
              <a:cxnLst/>
              <a:rect l="l" t="t" r="r" b="b"/>
              <a:pathLst>
                <a:path w="3394368" h="481916">
                  <a:moveTo>
                    <a:pt x="0" y="0"/>
                  </a:moveTo>
                  <a:lnTo>
                    <a:pt x="3394368" y="0"/>
                  </a:lnTo>
                  <a:lnTo>
                    <a:pt x="3394368" y="481916"/>
                  </a:lnTo>
                  <a:lnTo>
                    <a:pt x="0" y="481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TextBox 41">
              <a:extLst>
                <a:ext uri="{FF2B5EF4-FFF2-40B4-BE49-F238E27FC236}">
                  <a16:creationId xmlns:a16="http://schemas.microsoft.com/office/drawing/2014/main" id="{C21243EC-A027-B55F-C744-81E56E9F66C9}"/>
                </a:ext>
              </a:extLst>
            </p:cNvPr>
            <p:cNvSpPr txBox="1"/>
            <p:nvPr/>
          </p:nvSpPr>
          <p:spPr>
            <a:xfrm>
              <a:off x="406857" y="1759356"/>
              <a:ext cx="4163514" cy="432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・</a:t>
              </a:r>
              <a:r>
                <a:rPr lang="en-US" sz="1105" b="1">
                  <a:solidFill>
                    <a:srgbClr val="E6B9B8"/>
                  </a:solidFill>
                  <a:latin typeface="UDデジタル教科書体NPL Bold"/>
                  <a:ea typeface="UDデジタル教科書体NPL Bold"/>
                  <a:cs typeface="UDデジタル教科書体NPL Bold"/>
                  <a:sym typeface="UDデジタル教科書体NPL Bold"/>
                </a:rPr>
                <a:t>「音楽健康指導士」</a:t>
              </a: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による音楽</a:t>
              </a:r>
            </a:p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　セッションコーナーもお楽しみに♪</a:t>
              </a:r>
            </a:p>
          </p:txBody>
        </p:sp>
        <p:sp>
          <p:nvSpPr>
            <p:cNvPr id="25" name="TextBox 42">
              <a:extLst>
                <a:ext uri="{FF2B5EF4-FFF2-40B4-BE49-F238E27FC236}">
                  <a16:creationId xmlns:a16="http://schemas.microsoft.com/office/drawing/2014/main" id="{7FE687E0-56FE-4C94-04D2-DBF5268FE0D5}"/>
                </a:ext>
              </a:extLst>
            </p:cNvPr>
            <p:cNvSpPr txBox="1"/>
            <p:nvPr/>
          </p:nvSpPr>
          <p:spPr>
            <a:xfrm>
              <a:off x="406857" y="577054"/>
              <a:ext cx="4473891" cy="432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・解説を交えながら皆様をご案内。</a:t>
              </a:r>
            </a:p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　チャットに</a:t>
              </a:r>
              <a:r>
                <a:rPr lang="en-US" sz="1105">
                  <a:solidFill>
                    <a:srgbClr val="E6B9B8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質問をお寄せ下さい！</a:t>
              </a:r>
            </a:p>
          </p:txBody>
        </p:sp>
        <p:sp>
          <p:nvSpPr>
            <p:cNvPr id="26" name="TextBox 43">
              <a:extLst>
                <a:ext uri="{FF2B5EF4-FFF2-40B4-BE49-F238E27FC236}">
                  <a16:creationId xmlns:a16="http://schemas.microsoft.com/office/drawing/2014/main" id="{6B992522-E437-718D-B3D6-606763A8F20F}"/>
                </a:ext>
              </a:extLst>
            </p:cNvPr>
            <p:cNvSpPr txBox="1"/>
            <p:nvPr/>
          </p:nvSpPr>
          <p:spPr>
            <a:xfrm>
              <a:off x="406857" y="1155202"/>
              <a:ext cx="4163514" cy="432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99"/>
                </a:lnSpc>
              </a:pP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・モニター越しにクイズや体操で</a:t>
              </a:r>
              <a:r>
                <a:rPr lang="en-US" sz="1105" b="1">
                  <a:solidFill>
                    <a:srgbClr val="E6B9B8"/>
                  </a:solidFill>
                  <a:latin typeface="UDデジタル教科書体NPL Bold"/>
                  <a:ea typeface="UDデジタル教科書体NPL Bold"/>
                  <a:cs typeface="UDデジタル教科書体NPL Bold"/>
                  <a:sym typeface="UDデジタル教科書体NPL Bold"/>
                </a:rPr>
                <a:t>「旅」に</a:t>
              </a:r>
            </a:p>
            <a:p>
              <a:pPr algn="l">
                <a:lnSpc>
                  <a:spcPts val="1299"/>
                </a:lnSpc>
              </a:pPr>
              <a:r>
                <a:rPr lang="en-US" sz="1105" b="1">
                  <a:solidFill>
                    <a:srgbClr val="E6B9B8"/>
                  </a:solidFill>
                  <a:latin typeface="UDデジタル教科書体NPL Bold"/>
                  <a:ea typeface="UDデジタル教科書体NPL Bold"/>
                  <a:cs typeface="UDデジタル教科書体NPL Bold"/>
                  <a:sym typeface="UDデジタル教科書体NPL Bold"/>
                </a:rPr>
                <a:t>「参加」</a:t>
              </a:r>
              <a:r>
                <a:rPr lang="en-US" sz="1105">
                  <a:solidFill>
                    <a:srgbClr val="FFFFFF"/>
                  </a:solidFill>
                  <a:latin typeface="UDデジタル教科書体NPL"/>
                  <a:ea typeface="UDデジタル教科書体NPL"/>
                  <a:cs typeface="UDデジタル教科書体NPL"/>
                  <a:sym typeface="UDデジタル教科書体NPL"/>
                </a:rPr>
                <a:t>していただけます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95</Words>
  <Application>Microsoft Office PowerPoint</Application>
  <PresentationFormat>ユーザー設定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Arimo Bold</vt:lpstr>
      <vt:lpstr>Calibri</vt:lpstr>
      <vt:lpstr>Rounded M+ Bold</vt:lpstr>
      <vt:lpstr>Arial</vt:lpstr>
      <vt:lpstr>UDデジタル教科書体NPL</vt:lpstr>
      <vt:lpstr>Rounded M+</vt:lpstr>
      <vt:lpstr>UDデジタル教科書体NPL Bold</vt:lpstr>
      <vt:lpstr>ＭＳ Ｐゴシック</vt:lpstr>
      <vt:lpstr>モード明朝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【チラシ】DK上田城跡公園</dc:title>
  <cp:lastModifiedBy>ちあき おおすみ</cp:lastModifiedBy>
  <cp:revision>9</cp:revision>
  <dcterms:created xsi:type="dcterms:W3CDTF">2006-08-16T00:00:00Z</dcterms:created>
  <dcterms:modified xsi:type="dcterms:W3CDTF">2026-01-22T05:59:47Z</dcterms:modified>
  <dc:identifier>DAG-d5HejNI</dc:identifier>
</cp:coreProperties>
</file>