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Rounded M+" panose="020B0600070205080204" charset="-128"/>
      <p:regular r:id="rId3"/>
    </p:embeddedFont>
    <p:embeddedFont>
      <p:font typeface="Rounded M+ Bold" panose="020B0600070205080204" charset="-128"/>
      <p:regular r:id="rId4"/>
    </p:embeddedFont>
    <p:embeddedFont>
      <p:font typeface="UDデジタル教科書体NPL" panose="020B0600070205080204" charset="-128"/>
      <p:regular r:id="rId5"/>
    </p:embeddedFont>
    <p:embeddedFont>
      <p:font typeface="UDデジタル教科書体NPL Bold" panose="020B0600070205080204" charset="-128"/>
      <p:regular r:id="rId6"/>
    </p:embeddedFont>
    <p:embeddedFont>
      <p:font typeface="モード明朝" panose="020B0600070205080204" charset="-128"/>
      <p:regular r:id="rId7"/>
    </p:embeddedFont>
    <p:embeddedFont>
      <p:font typeface="Arimo Bold" panose="020B0600070205080204" charset="0"/>
      <p:regular r:id="rId8"/>
    </p:embeddedFont>
    <p:embeddedFont>
      <p:font typeface="Noto Sans JP" panose="020B0200000000000000" pitchFamily="50" charset="-128"/>
      <p:regular r:id="rId9"/>
      <p:bold r:id="rId10"/>
    </p:embeddedFont>
    <p:embeddedFont>
      <p:font typeface="Noto Sans JP Bold" panose="020B0200000000000000" pitchFamily="50" charset="-128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25" d="100"/>
          <a:sy n="125" d="100"/>
        </p:scale>
        <p:origin x="1098" y="-3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6667">
              <a:srgbClr val="FFFFFF">
                <a:alpha val="100000"/>
              </a:srgbClr>
            </a:gs>
            <a:gs pos="33333">
              <a:srgbClr val="FFFFFF">
                <a:alpha val="100000"/>
              </a:srgbClr>
            </a:gs>
            <a:gs pos="50000">
              <a:srgbClr val="FDFDFD">
                <a:alpha val="100000"/>
              </a:srgbClr>
            </a:gs>
            <a:gs pos="66667">
              <a:srgbClr val="FFF6D8">
                <a:alpha val="100000"/>
              </a:srgbClr>
            </a:gs>
            <a:gs pos="83333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376" y="0"/>
            <a:ext cx="7681010" cy="5097397"/>
          </a:xfrm>
          <a:custGeom>
            <a:avLst/>
            <a:gdLst/>
            <a:ahLst/>
            <a:cxnLst/>
            <a:rect l="l" t="t" r="r" b="b"/>
            <a:pathLst>
              <a:path w="7681010" h="5097397">
                <a:moveTo>
                  <a:pt x="0" y="0"/>
                </a:moveTo>
                <a:lnTo>
                  <a:pt x="7681010" y="0"/>
                </a:lnTo>
                <a:lnTo>
                  <a:pt x="7681010" y="5097397"/>
                </a:lnTo>
                <a:lnTo>
                  <a:pt x="0" y="5097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54445" y="756000"/>
            <a:ext cx="3319153" cy="842235"/>
          </a:xfrm>
          <a:custGeom>
            <a:avLst/>
            <a:gdLst/>
            <a:ahLst/>
            <a:cxnLst/>
            <a:rect l="l" t="t" r="r" b="b"/>
            <a:pathLst>
              <a:path w="3319153" h="842235">
                <a:moveTo>
                  <a:pt x="0" y="0"/>
                </a:moveTo>
                <a:lnTo>
                  <a:pt x="3319153" y="0"/>
                </a:lnTo>
                <a:lnTo>
                  <a:pt x="3319153" y="842235"/>
                </a:lnTo>
                <a:lnTo>
                  <a:pt x="0" y="842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3346324" y="3133058"/>
            <a:ext cx="3491853" cy="886058"/>
          </a:xfrm>
          <a:custGeom>
            <a:avLst/>
            <a:gdLst/>
            <a:ahLst/>
            <a:cxnLst/>
            <a:rect l="l" t="t" r="r" b="b"/>
            <a:pathLst>
              <a:path w="3491853" h="886058">
                <a:moveTo>
                  <a:pt x="0" y="0"/>
                </a:moveTo>
                <a:lnTo>
                  <a:pt x="3491853" y="0"/>
                </a:lnTo>
                <a:lnTo>
                  <a:pt x="3491853" y="886058"/>
                </a:lnTo>
                <a:lnTo>
                  <a:pt x="0" y="8860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336550" y="4313236"/>
            <a:ext cx="8769962" cy="1654427"/>
          </a:xfrm>
          <a:custGeom>
            <a:avLst/>
            <a:gdLst/>
            <a:ahLst/>
            <a:cxnLst/>
            <a:rect l="l" t="t" r="r" b="b"/>
            <a:pathLst>
              <a:path w="8769962" h="1654427">
                <a:moveTo>
                  <a:pt x="0" y="0"/>
                </a:moveTo>
                <a:lnTo>
                  <a:pt x="8769962" y="0"/>
                </a:lnTo>
                <a:lnTo>
                  <a:pt x="8769962" y="1654428"/>
                </a:lnTo>
                <a:lnTo>
                  <a:pt x="0" y="1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958" r="-135700" b="-5894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788336" y="5528429"/>
            <a:ext cx="3028165" cy="1885737"/>
          </a:xfrm>
          <a:custGeom>
            <a:avLst/>
            <a:gdLst/>
            <a:ahLst/>
            <a:cxnLst/>
            <a:rect l="l" t="t" r="r" b="b"/>
            <a:pathLst>
              <a:path w="3028165" h="1885737">
                <a:moveTo>
                  <a:pt x="0" y="0"/>
                </a:moveTo>
                <a:lnTo>
                  <a:pt x="3028165" y="0"/>
                </a:lnTo>
                <a:lnTo>
                  <a:pt x="3028165" y="1885736"/>
                </a:lnTo>
                <a:lnTo>
                  <a:pt x="0" y="18857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612" b="-4955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725363">
            <a:off x="1682472" y="5517630"/>
            <a:ext cx="1376161" cy="858986"/>
          </a:xfrm>
          <a:custGeom>
            <a:avLst/>
            <a:gdLst/>
            <a:ahLst/>
            <a:cxnLst/>
            <a:rect l="l" t="t" r="r" b="b"/>
            <a:pathLst>
              <a:path w="1376161" h="858986">
                <a:moveTo>
                  <a:pt x="0" y="0"/>
                </a:moveTo>
                <a:lnTo>
                  <a:pt x="1376161" y="0"/>
                </a:lnTo>
                <a:lnTo>
                  <a:pt x="1376161" y="858986"/>
                </a:lnTo>
                <a:lnTo>
                  <a:pt x="0" y="8589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7935" t="-456904" r="-266786" b="-289858"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" name="Group 8"/>
          <p:cNvGrpSpPr/>
          <p:nvPr/>
        </p:nvGrpSpPr>
        <p:grpSpPr>
          <a:xfrm rot="5400000">
            <a:off x="-77751" y="4640671"/>
            <a:ext cx="1227268" cy="269908"/>
            <a:chOff x="0" y="0"/>
            <a:chExt cx="1636357" cy="3598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36395" cy="359918"/>
            </a:xfrm>
            <a:custGeom>
              <a:avLst/>
              <a:gdLst/>
              <a:ahLst/>
              <a:cxnLst/>
              <a:rect l="l" t="t" r="r" b="b"/>
              <a:pathLst>
                <a:path w="1636395" h="359918">
                  <a:moveTo>
                    <a:pt x="0" y="0"/>
                  </a:moveTo>
                  <a:lnTo>
                    <a:pt x="1636395" y="0"/>
                  </a:lnTo>
                  <a:lnTo>
                    <a:pt x="1636395" y="359918"/>
                  </a:lnTo>
                  <a:lnTo>
                    <a:pt x="0" y="359918"/>
                  </a:lnTo>
                  <a:close/>
                </a:path>
              </a:pathLst>
            </a:custGeom>
            <a:solidFill>
              <a:srgbClr val="515355">
                <a:alpha val="51765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94196" y="4639397"/>
            <a:ext cx="1227268" cy="269908"/>
            <a:chOff x="0" y="0"/>
            <a:chExt cx="1636357" cy="35987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36395" cy="359918"/>
            </a:xfrm>
            <a:custGeom>
              <a:avLst/>
              <a:gdLst/>
              <a:ahLst/>
              <a:cxnLst/>
              <a:rect l="l" t="t" r="r" b="b"/>
              <a:pathLst>
                <a:path w="1636395" h="359918">
                  <a:moveTo>
                    <a:pt x="0" y="0"/>
                  </a:moveTo>
                  <a:lnTo>
                    <a:pt x="1636395" y="0"/>
                  </a:lnTo>
                  <a:lnTo>
                    <a:pt x="1636395" y="359918"/>
                  </a:lnTo>
                  <a:lnTo>
                    <a:pt x="0" y="359918"/>
                  </a:lnTo>
                  <a:close/>
                </a:path>
              </a:pathLst>
            </a:custGeom>
            <a:solidFill>
              <a:srgbClr val="791D8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-415071" y="6328258"/>
            <a:ext cx="1901907" cy="269908"/>
            <a:chOff x="0" y="0"/>
            <a:chExt cx="2535877" cy="3598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35914" cy="359918"/>
            </a:xfrm>
            <a:custGeom>
              <a:avLst/>
              <a:gdLst/>
              <a:ahLst/>
              <a:cxnLst/>
              <a:rect l="l" t="t" r="r" b="b"/>
              <a:pathLst>
                <a:path w="2535914" h="359918">
                  <a:moveTo>
                    <a:pt x="0" y="0"/>
                  </a:moveTo>
                  <a:lnTo>
                    <a:pt x="2535914" y="0"/>
                  </a:lnTo>
                  <a:lnTo>
                    <a:pt x="2535914" y="359918"/>
                  </a:lnTo>
                  <a:lnTo>
                    <a:pt x="0" y="359918"/>
                  </a:lnTo>
                  <a:close/>
                </a:path>
              </a:pathLst>
            </a:custGeom>
            <a:solidFill>
              <a:srgbClr val="515355">
                <a:alpha val="51765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-438379" y="6324562"/>
            <a:ext cx="1901907" cy="277300"/>
            <a:chOff x="0" y="0"/>
            <a:chExt cx="2535877" cy="3697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35890" cy="369697"/>
            </a:xfrm>
            <a:custGeom>
              <a:avLst/>
              <a:gdLst/>
              <a:ahLst/>
              <a:cxnLst/>
              <a:rect l="l" t="t" r="r" b="b"/>
              <a:pathLst>
                <a:path w="2535890" h="369697">
                  <a:moveTo>
                    <a:pt x="0" y="0"/>
                  </a:moveTo>
                  <a:lnTo>
                    <a:pt x="2535890" y="0"/>
                  </a:lnTo>
                  <a:lnTo>
                    <a:pt x="2535890" y="369697"/>
                  </a:lnTo>
                  <a:lnTo>
                    <a:pt x="0" y="369697"/>
                  </a:lnTo>
                  <a:close/>
                </a:path>
              </a:pathLst>
            </a:custGeom>
            <a:solidFill>
              <a:srgbClr val="791D8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877745" y="5088676"/>
            <a:ext cx="799314" cy="258778"/>
          </a:xfrm>
          <a:custGeom>
            <a:avLst/>
            <a:gdLst/>
            <a:ahLst/>
            <a:cxnLst/>
            <a:rect l="l" t="t" r="r" b="b"/>
            <a:pathLst>
              <a:path w="799314" h="258778">
                <a:moveTo>
                  <a:pt x="0" y="0"/>
                </a:moveTo>
                <a:lnTo>
                  <a:pt x="799313" y="0"/>
                </a:lnTo>
                <a:lnTo>
                  <a:pt x="799313" y="258778"/>
                </a:lnTo>
                <a:lnTo>
                  <a:pt x="0" y="2587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7" name="Group 17"/>
          <p:cNvGrpSpPr/>
          <p:nvPr/>
        </p:nvGrpSpPr>
        <p:grpSpPr>
          <a:xfrm>
            <a:off x="3335136" y="4599128"/>
            <a:ext cx="419046" cy="420924"/>
            <a:chOff x="0" y="0"/>
            <a:chExt cx="478132" cy="4802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155" cy="480314"/>
            </a:xfrm>
            <a:custGeom>
              <a:avLst/>
              <a:gdLst/>
              <a:ahLst/>
              <a:cxnLst/>
              <a:rect l="l" t="t" r="r" b="b"/>
              <a:pathLst>
                <a:path w="478155" h="480314">
                  <a:moveTo>
                    <a:pt x="239014" y="0"/>
                  </a:moveTo>
                  <a:cubicBezTo>
                    <a:pt x="371221" y="635"/>
                    <a:pt x="478155" y="107950"/>
                    <a:pt x="478155" y="240157"/>
                  </a:cubicBezTo>
                  <a:cubicBezTo>
                    <a:pt x="478155" y="372364"/>
                    <a:pt x="371221" y="479679"/>
                    <a:pt x="239014" y="480314"/>
                  </a:cubicBezTo>
                  <a:cubicBezTo>
                    <a:pt x="106807" y="479679"/>
                    <a:pt x="0" y="372364"/>
                    <a:pt x="0" y="240157"/>
                  </a:cubicBezTo>
                  <a:cubicBezTo>
                    <a:pt x="0" y="107950"/>
                    <a:pt x="106807" y="635"/>
                    <a:pt x="239014" y="0"/>
                  </a:cubicBezTo>
                  <a:close/>
                </a:path>
              </a:pathLst>
            </a:custGeom>
            <a:solidFill>
              <a:srgbClr val="791D8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4" name="Freeform 24"/>
          <p:cNvSpPr/>
          <p:nvPr/>
        </p:nvSpPr>
        <p:spPr>
          <a:xfrm>
            <a:off x="3816501" y="4214092"/>
            <a:ext cx="1370662" cy="1370662"/>
          </a:xfrm>
          <a:custGeom>
            <a:avLst/>
            <a:gdLst/>
            <a:ahLst/>
            <a:cxnLst/>
            <a:rect l="l" t="t" r="r" b="b"/>
            <a:pathLst>
              <a:path w="1370662" h="1370662">
                <a:moveTo>
                  <a:pt x="0" y="0"/>
                </a:moveTo>
                <a:lnTo>
                  <a:pt x="1370662" y="0"/>
                </a:lnTo>
                <a:lnTo>
                  <a:pt x="1370662" y="1370662"/>
                </a:lnTo>
                <a:lnTo>
                  <a:pt x="0" y="13706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5" name="Freeform 25"/>
          <p:cNvSpPr/>
          <p:nvPr/>
        </p:nvSpPr>
        <p:spPr>
          <a:xfrm>
            <a:off x="3187580" y="174104"/>
            <a:ext cx="1184840" cy="180957"/>
          </a:xfrm>
          <a:custGeom>
            <a:avLst/>
            <a:gdLst/>
            <a:ahLst/>
            <a:cxnLst/>
            <a:rect l="l" t="t" r="r" b="b"/>
            <a:pathLst>
              <a:path w="1184840" h="180957">
                <a:moveTo>
                  <a:pt x="0" y="0"/>
                </a:moveTo>
                <a:lnTo>
                  <a:pt x="1184840" y="0"/>
                </a:lnTo>
                <a:lnTo>
                  <a:pt x="1184840" y="180957"/>
                </a:lnTo>
                <a:lnTo>
                  <a:pt x="0" y="1809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b="-476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6" name="Freeform 26"/>
          <p:cNvSpPr/>
          <p:nvPr/>
        </p:nvSpPr>
        <p:spPr>
          <a:xfrm>
            <a:off x="756000" y="5436934"/>
            <a:ext cx="1605187" cy="1983595"/>
          </a:xfrm>
          <a:custGeom>
            <a:avLst/>
            <a:gdLst/>
            <a:ahLst/>
            <a:cxnLst/>
            <a:rect l="l" t="t" r="r" b="b"/>
            <a:pathLst>
              <a:path w="1605187" h="1983595">
                <a:moveTo>
                  <a:pt x="0" y="0"/>
                </a:moveTo>
                <a:lnTo>
                  <a:pt x="1605187" y="0"/>
                </a:lnTo>
                <a:lnTo>
                  <a:pt x="1605187" y="1983595"/>
                </a:lnTo>
                <a:lnTo>
                  <a:pt x="0" y="198359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43863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7" name="Freeform 27"/>
          <p:cNvSpPr/>
          <p:nvPr/>
        </p:nvSpPr>
        <p:spPr>
          <a:xfrm>
            <a:off x="2675996" y="5947123"/>
            <a:ext cx="994662" cy="1473406"/>
          </a:xfrm>
          <a:custGeom>
            <a:avLst/>
            <a:gdLst/>
            <a:ahLst/>
            <a:cxnLst/>
            <a:rect l="l" t="t" r="r" b="b"/>
            <a:pathLst>
              <a:path w="994662" h="1473406">
                <a:moveTo>
                  <a:pt x="0" y="0"/>
                </a:moveTo>
                <a:lnTo>
                  <a:pt x="994663" y="0"/>
                </a:lnTo>
                <a:lnTo>
                  <a:pt x="994663" y="1473406"/>
                </a:lnTo>
                <a:lnTo>
                  <a:pt x="0" y="14734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1229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8" name="AutoShape 28"/>
          <p:cNvSpPr/>
          <p:nvPr/>
        </p:nvSpPr>
        <p:spPr>
          <a:xfrm flipH="1">
            <a:off x="2423337" y="845239"/>
            <a:ext cx="0" cy="30259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AutoShape 29"/>
          <p:cNvSpPr/>
          <p:nvPr/>
        </p:nvSpPr>
        <p:spPr>
          <a:xfrm flipH="1">
            <a:off x="5092251" y="815471"/>
            <a:ext cx="0" cy="302591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Box 31"/>
          <p:cNvSpPr txBox="1"/>
          <p:nvPr/>
        </p:nvSpPr>
        <p:spPr>
          <a:xfrm>
            <a:off x="2324137" y="459836"/>
            <a:ext cx="2911726" cy="13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"/>
              </a:lnSpc>
            </a:pPr>
            <a:r>
              <a:rPr lang="en-US" sz="1299" spc="330">
                <a:solidFill>
                  <a:srgbClr val="4A452A"/>
                </a:solidFill>
                <a:latin typeface="Noto Sans JP"/>
                <a:ea typeface="Noto Sans JP"/>
                <a:cs typeface="Noto Sans JP"/>
                <a:sym typeface="Noto Sans JP"/>
              </a:rPr>
              <a:t>第一興商Presents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675996" y="6714482"/>
            <a:ext cx="1034207" cy="39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8"/>
              </a:lnSpc>
              <a:spcBef>
                <a:spcPct val="0"/>
              </a:spcBef>
            </a:pPr>
            <a:r>
              <a:rPr lang="en-US" sz="1163" b="1" dirty="0" err="1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旅介リポータ</a:t>
            </a:r>
            <a:r>
              <a:rPr lang="en-US" sz="1163" b="1" dirty="0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ー</a:t>
            </a:r>
          </a:p>
          <a:p>
            <a:pPr algn="r">
              <a:lnSpc>
                <a:spcPts val="1628"/>
              </a:lnSpc>
              <a:spcBef>
                <a:spcPct val="0"/>
              </a:spcBef>
            </a:pPr>
            <a:r>
              <a:rPr lang="en-US" sz="1163" b="1" dirty="0" err="1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加藤つぐみ</a:t>
            </a:r>
            <a:endParaRPr lang="en-US" sz="1163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UDデジタル教科書体NPL Bold"/>
              <a:ea typeface="UDデジタル教科書体NPL Bold"/>
              <a:cs typeface="UDデジタル教科書体NPL Bold"/>
              <a:sym typeface="UDデジタル教科書体NPL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841745" y="6625482"/>
            <a:ext cx="1034207" cy="39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8"/>
              </a:lnSpc>
            </a:pPr>
            <a:r>
              <a:rPr lang="en-US" sz="1163" b="1" dirty="0" err="1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音楽健康指導士</a:t>
            </a:r>
            <a:endParaRPr lang="en-US" sz="1163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UDデジタル教科書体NPL Bold"/>
              <a:ea typeface="UDデジタル教科書体NPL Bold"/>
              <a:cs typeface="UDデジタル教科書体NPL Bold"/>
              <a:sym typeface="UDデジタル教科書体NPL Bold"/>
            </a:endParaRPr>
          </a:p>
          <a:p>
            <a:pPr algn="l">
              <a:lnSpc>
                <a:spcPts val="1628"/>
              </a:lnSpc>
              <a:spcBef>
                <a:spcPct val="0"/>
              </a:spcBef>
            </a:pPr>
            <a:r>
              <a:rPr lang="en-US" sz="1163" b="1" dirty="0" err="1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そうちゃん</a:t>
            </a:r>
            <a:endParaRPr lang="en-US" sz="1163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UDデジタル教科書体NPL Bold"/>
              <a:ea typeface="UDデジタル教科書体NPL Bold"/>
              <a:cs typeface="UDデジタル教科書体NPL Bold"/>
              <a:sym typeface="UDデジタル教科書体NPL Bold"/>
            </a:endParaRPr>
          </a:p>
        </p:txBody>
      </p:sp>
      <p:sp>
        <p:nvSpPr>
          <p:cNvPr id="35" name="TextBox 35"/>
          <p:cNvSpPr txBox="1"/>
          <p:nvPr/>
        </p:nvSpPr>
        <p:spPr>
          <a:xfrm rot="348410">
            <a:off x="1731253" y="5739835"/>
            <a:ext cx="1383205" cy="424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"/>
              </a:lnSpc>
            </a:pPr>
            <a:r>
              <a:rPr lang="en-US" sz="11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今回は</a:t>
            </a:r>
            <a:endParaRPr lang="en-US" sz="11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1055"/>
              </a:lnSpc>
            </a:pPr>
            <a:r>
              <a:rPr lang="en-US" sz="11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どんな体操</a:t>
            </a:r>
            <a:r>
              <a:rPr lang="en-US" sz="11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！？</a:t>
            </a:r>
          </a:p>
          <a:p>
            <a:pPr algn="ctr">
              <a:lnSpc>
                <a:spcPts val="1055"/>
              </a:lnSpc>
            </a:pPr>
            <a:r>
              <a:rPr lang="en-US" sz="11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お楽しみに</a:t>
            </a:r>
            <a:endParaRPr lang="en-US" sz="11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189214" y="4522951"/>
            <a:ext cx="625236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b="1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参加</a:t>
            </a:r>
            <a:endParaRPr lang="en-US" sz="2200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2640"/>
              </a:lnSpc>
            </a:pPr>
            <a:r>
              <a:rPr lang="en-US" sz="2200" b="1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無料</a:t>
            </a:r>
            <a:endParaRPr lang="en-US" sz="2200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3864636" y="5513763"/>
            <a:ext cx="3660561" cy="1886092"/>
            <a:chOff x="0" y="0"/>
            <a:chExt cx="4880748" cy="2514790"/>
          </a:xfrm>
        </p:grpSpPr>
        <p:sp>
          <p:nvSpPr>
            <p:cNvPr id="39" name="Freeform 39"/>
            <p:cNvSpPr/>
            <p:nvPr/>
          </p:nvSpPr>
          <p:spPr>
            <a:xfrm>
              <a:off x="0" y="127731"/>
              <a:ext cx="4426334" cy="2387059"/>
            </a:xfrm>
            <a:custGeom>
              <a:avLst/>
              <a:gdLst/>
              <a:ahLst/>
              <a:cxnLst/>
              <a:rect l="l" t="t" r="r" b="b"/>
              <a:pathLst>
                <a:path w="4426334" h="2387059">
                  <a:moveTo>
                    <a:pt x="0" y="0"/>
                  </a:moveTo>
                  <a:lnTo>
                    <a:pt x="4426334" y="0"/>
                  </a:lnTo>
                  <a:lnTo>
                    <a:pt x="4426334" y="2387059"/>
                  </a:lnTo>
                  <a:lnTo>
                    <a:pt x="0" y="2387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523977" y="0"/>
              <a:ext cx="3394368" cy="481916"/>
            </a:xfrm>
            <a:custGeom>
              <a:avLst/>
              <a:gdLst/>
              <a:ahLst/>
              <a:cxnLst/>
              <a:rect l="l" t="t" r="r" b="b"/>
              <a:pathLst>
                <a:path w="3394368" h="481916">
                  <a:moveTo>
                    <a:pt x="0" y="0"/>
                  </a:moveTo>
                  <a:lnTo>
                    <a:pt x="3394368" y="0"/>
                  </a:lnTo>
                  <a:lnTo>
                    <a:pt x="3394368" y="481916"/>
                  </a:lnTo>
                  <a:lnTo>
                    <a:pt x="0" y="481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06857" y="1759356"/>
              <a:ext cx="4163514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</a:t>
              </a: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「音楽健康指導士」</a:t>
              </a: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による音楽</a:t>
              </a:r>
            </a:p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　セッションコーナーもお楽しみに♪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06857" y="577054"/>
              <a:ext cx="4473891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・解説を交えながら皆様をご案内。</a:t>
              </a:r>
            </a:p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　チャットに</a:t>
              </a:r>
              <a:r>
                <a:rPr lang="en-US" sz="1105">
                  <a:solidFill>
                    <a:srgbClr val="E6B9B8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質問をお寄せ下さい！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06857" y="1155202"/>
              <a:ext cx="4163514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・モニター越しにクイズや体操で</a:t>
              </a: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「旅」に</a:t>
              </a:r>
            </a:p>
            <a:p>
              <a:pPr algn="l">
                <a:lnSpc>
                  <a:spcPts val="1299"/>
                </a:lnSpc>
              </a:pP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「参加」</a:t>
              </a: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していただけます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786877" y="5130081"/>
            <a:ext cx="229251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2"/>
              </a:lnSpc>
            </a:pPr>
            <a:r>
              <a:rPr lang="en-US" sz="1500" spc="223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14300">
                    <a:schemeClr val="tx1"/>
                  </a:glow>
                </a:effectLst>
                <a:latin typeface="モード明朝"/>
                <a:ea typeface="モード明朝"/>
                <a:cs typeface="モード明朝"/>
                <a:sym typeface="モード明朝"/>
              </a:rPr>
              <a:t>14:00 ～ 15:00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24089" y="4609462"/>
            <a:ext cx="241140" cy="31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</a:pPr>
            <a:r>
              <a:rPr lang="en-US" sz="1898" b="1" dirty="0">
                <a:solidFill>
                  <a:srgbClr val="F5FFE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73925" y="4450501"/>
            <a:ext cx="27244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 spc="-9">
                <a:solidFill>
                  <a:srgbClr val="D7C17B"/>
                </a:solidFill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開催日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84484" y="6104882"/>
            <a:ext cx="27244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 spc="-9">
                <a:solidFill>
                  <a:srgbClr val="D7C17B"/>
                </a:solidFill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出演者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373925" y="8875804"/>
            <a:ext cx="6791852" cy="1222292"/>
            <a:chOff x="0" y="0"/>
            <a:chExt cx="2054551" cy="36974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054551" cy="369746"/>
            </a:xfrm>
            <a:custGeom>
              <a:avLst/>
              <a:gdLst/>
              <a:ahLst/>
              <a:cxnLst/>
              <a:rect l="l" t="t" r="r" b="b"/>
              <a:pathLst>
                <a:path w="2054551" h="369746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59487"/>
                  </a:lnTo>
                  <a:cubicBezTo>
                    <a:pt x="2054551" y="365153"/>
                    <a:pt x="2049958" y="369746"/>
                    <a:pt x="2044292" y="369746"/>
                  </a:cubicBezTo>
                  <a:lnTo>
                    <a:pt x="10259" y="369746"/>
                  </a:lnTo>
                  <a:cubicBezTo>
                    <a:pt x="4593" y="369746"/>
                    <a:pt x="0" y="365153"/>
                    <a:pt x="0" y="359487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rgbClr val="CBFFD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"/>
              <a:ext cx="2054551" cy="379271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58" name="Freeform 58"/>
          <p:cNvSpPr/>
          <p:nvPr/>
        </p:nvSpPr>
        <p:spPr>
          <a:xfrm>
            <a:off x="6299741" y="9030251"/>
            <a:ext cx="504259" cy="981104"/>
          </a:xfrm>
          <a:custGeom>
            <a:avLst/>
            <a:gdLst/>
            <a:ahLst/>
            <a:cxnLst/>
            <a:rect l="l" t="t" r="r" b="b"/>
            <a:pathLst>
              <a:path w="504259" h="981104">
                <a:moveTo>
                  <a:pt x="0" y="0"/>
                </a:moveTo>
                <a:lnTo>
                  <a:pt x="504259" y="0"/>
                </a:lnTo>
                <a:lnTo>
                  <a:pt x="504259" y="981104"/>
                </a:lnTo>
                <a:lnTo>
                  <a:pt x="0" y="98110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9" name="Freeform 59"/>
          <p:cNvSpPr/>
          <p:nvPr/>
        </p:nvSpPr>
        <p:spPr>
          <a:xfrm>
            <a:off x="6003644" y="9505025"/>
            <a:ext cx="1031671" cy="193438"/>
          </a:xfrm>
          <a:custGeom>
            <a:avLst/>
            <a:gdLst/>
            <a:ahLst/>
            <a:cxnLst/>
            <a:rect l="l" t="t" r="r" b="b"/>
            <a:pathLst>
              <a:path w="1031671" h="193438">
                <a:moveTo>
                  <a:pt x="0" y="0"/>
                </a:moveTo>
                <a:lnTo>
                  <a:pt x="1031671" y="0"/>
                </a:lnTo>
                <a:lnTo>
                  <a:pt x="1031671" y="193438"/>
                </a:lnTo>
                <a:lnTo>
                  <a:pt x="0" y="1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r="-480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0" name="Freeform 60"/>
          <p:cNvSpPr/>
          <p:nvPr/>
        </p:nvSpPr>
        <p:spPr>
          <a:xfrm>
            <a:off x="439822" y="8943510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6"/>
                </a:lnTo>
                <a:lnTo>
                  <a:pt x="0" y="115458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1" name="Group 61"/>
          <p:cNvGrpSpPr/>
          <p:nvPr/>
        </p:nvGrpSpPr>
        <p:grpSpPr>
          <a:xfrm>
            <a:off x="373925" y="7676080"/>
            <a:ext cx="6791852" cy="1075754"/>
            <a:chOff x="0" y="0"/>
            <a:chExt cx="2054551" cy="32541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054551" cy="325418"/>
            </a:xfrm>
            <a:custGeom>
              <a:avLst/>
              <a:gdLst/>
              <a:ahLst/>
              <a:cxnLst/>
              <a:rect l="l" t="t" r="r" b="b"/>
              <a:pathLst>
                <a:path w="2054551" h="325418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15159"/>
                  </a:lnTo>
                  <a:cubicBezTo>
                    <a:pt x="2054551" y="320825"/>
                    <a:pt x="2049958" y="325418"/>
                    <a:pt x="2044292" y="325418"/>
                  </a:cubicBezTo>
                  <a:lnTo>
                    <a:pt x="10259" y="325418"/>
                  </a:lnTo>
                  <a:cubicBezTo>
                    <a:pt x="4593" y="325418"/>
                    <a:pt x="0" y="320825"/>
                    <a:pt x="0" y="315159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rgbClr val="DAFFF6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2054551" cy="334943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439822" y="7653511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7"/>
                </a:lnTo>
                <a:lnTo>
                  <a:pt x="0" y="11545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5" name="TextBox 65"/>
          <p:cNvSpPr txBox="1"/>
          <p:nvPr/>
        </p:nvSpPr>
        <p:spPr>
          <a:xfrm>
            <a:off x="1728907" y="8177987"/>
            <a:ext cx="4624497" cy="57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ツアー中、旅先や音楽にまつわるクイズを出題します！</a:t>
            </a:r>
          </a:p>
          <a:p>
            <a:pPr algn="l">
              <a:lnSpc>
                <a:spcPts val="1576"/>
              </a:lnSpc>
            </a:pPr>
            <a:r>
              <a:rPr lang="en-US" sz="1303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選択肢を選んで回答！ぜひクイズにご参加ください。</a:t>
            </a:r>
          </a:p>
          <a:p>
            <a:pPr algn="l">
              <a:lnSpc>
                <a:spcPts val="1576"/>
              </a:lnSpc>
            </a:pPr>
            <a:endParaRPr lang="en-US" sz="1303">
              <a:solidFill>
                <a:srgbClr val="4A452A"/>
              </a:solidFill>
              <a:latin typeface="Rounded M+"/>
              <a:ea typeface="Rounded M+"/>
              <a:cs typeface="Rounded M+"/>
              <a:sym typeface="Rounded M+"/>
            </a:endParaRPr>
          </a:p>
        </p:txBody>
      </p:sp>
      <p:sp>
        <p:nvSpPr>
          <p:cNvPr id="66" name="Freeform 66"/>
          <p:cNvSpPr/>
          <p:nvPr/>
        </p:nvSpPr>
        <p:spPr>
          <a:xfrm>
            <a:off x="5996492" y="7826559"/>
            <a:ext cx="916592" cy="831865"/>
          </a:xfrm>
          <a:custGeom>
            <a:avLst/>
            <a:gdLst/>
            <a:ahLst/>
            <a:cxnLst/>
            <a:rect l="l" t="t" r="r" b="b"/>
            <a:pathLst>
              <a:path w="916592" h="831865">
                <a:moveTo>
                  <a:pt x="0" y="0"/>
                </a:moveTo>
                <a:lnTo>
                  <a:pt x="916592" y="0"/>
                </a:lnTo>
                <a:lnTo>
                  <a:pt x="916592" y="831865"/>
                </a:lnTo>
                <a:lnTo>
                  <a:pt x="0" y="83186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7" name="TextBox 67"/>
          <p:cNvSpPr txBox="1"/>
          <p:nvPr/>
        </p:nvSpPr>
        <p:spPr>
          <a:xfrm>
            <a:off x="446036" y="7865736"/>
            <a:ext cx="1101265" cy="68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参加型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クイズ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脳トレ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46036" y="9135344"/>
            <a:ext cx="1101265" cy="63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音健士</a:t>
            </a:r>
          </a:p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による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健康体操</a:t>
            </a:r>
          </a:p>
        </p:txBody>
      </p:sp>
      <p:pic>
        <p:nvPicPr>
          <p:cNvPr id="80" name="図 79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93FC5290-1C4E-A6EA-AFDC-5AA0914AEF4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3" t="37242" r="2868" b="47988"/>
          <a:stretch>
            <a:fillRect/>
          </a:stretch>
        </p:blipFill>
        <p:spPr>
          <a:xfrm>
            <a:off x="5028237" y="3992831"/>
            <a:ext cx="2304662" cy="1578629"/>
          </a:xfrm>
          <a:prstGeom prst="rect">
            <a:avLst/>
          </a:prstGeom>
        </p:spPr>
      </p:pic>
      <p:sp>
        <p:nvSpPr>
          <p:cNvPr id="69" name="TextBox 69"/>
          <p:cNvSpPr txBox="1"/>
          <p:nvPr/>
        </p:nvSpPr>
        <p:spPr>
          <a:xfrm>
            <a:off x="1686258" y="7846686"/>
            <a:ext cx="3934644" cy="2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■リポーターがクイズを出題！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686258" y="9046464"/>
            <a:ext cx="3934644" cy="2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■音楽健康指導士とは？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686258" y="9379370"/>
            <a:ext cx="4210045" cy="76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うたを歌ったり、音楽に合わせて楽しく身体を動かすことで笑顔と健康をつくる。そんな資格が音楽健康指導士です。ツアー中に、FREE DAMを使い体操を行います。</a:t>
            </a:r>
          </a:p>
          <a:p>
            <a:pPr algn="l">
              <a:lnSpc>
                <a:spcPts val="1576"/>
              </a:lnSpc>
            </a:pPr>
            <a:endParaRPr lang="en-US" sz="1303">
              <a:solidFill>
                <a:srgbClr val="4A452A"/>
              </a:solidFill>
              <a:latin typeface="Rounded M+"/>
              <a:ea typeface="Rounded M+"/>
              <a:cs typeface="Rounded M+"/>
              <a:sym typeface="Rounded M+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384484" y="10183152"/>
            <a:ext cx="6781292" cy="23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※生中継のため当日の天候等の状況によりルートや内容が変更になる場合がございます</a:t>
            </a:r>
          </a:p>
        </p:txBody>
      </p:sp>
      <p:pic>
        <p:nvPicPr>
          <p:cNvPr id="74" name="図 73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5B569F29-1AA3-6252-57F5-5A90FDD2A18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70"/>
          <a:stretch>
            <a:fillRect/>
          </a:stretch>
        </p:blipFill>
        <p:spPr>
          <a:xfrm>
            <a:off x="31750" y="2641"/>
            <a:ext cx="7556500" cy="3989832"/>
          </a:xfrm>
          <a:prstGeom prst="rect">
            <a:avLst/>
          </a:prstGeom>
        </p:spPr>
      </p:pic>
      <p:pic>
        <p:nvPicPr>
          <p:cNvPr id="76" name="図 75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C7D73B9C-AE14-0821-8962-B5811CDC6C5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5" t="39499" r="56132" b="51564"/>
          <a:stretch>
            <a:fillRect/>
          </a:stretch>
        </p:blipFill>
        <p:spPr>
          <a:xfrm>
            <a:off x="687282" y="4224437"/>
            <a:ext cx="2627622" cy="955111"/>
          </a:xfrm>
          <a:prstGeom prst="rect">
            <a:avLst/>
          </a:prstGeom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446BFD9A-D6CE-6638-4D8E-C2D03FAB876E}"/>
              </a:ext>
            </a:extLst>
          </p:cNvPr>
          <p:cNvGrpSpPr/>
          <p:nvPr/>
        </p:nvGrpSpPr>
        <p:grpSpPr>
          <a:xfrm>
            <a:off x="4716207" y="3720043"/>
            <a:ext cx="2316501" cy="1445239"/>
            <a:chOff x="4716207" y="3720043"/>
            <a:chExt cx="2316501" cy="1445239"/>
          </a:xfrm>
        </p:grpSpPr>
        <p:sp>
          <p:nvSpPr>
            <p:cNvPr id="20" name="Freeform 20"/>
            <p:cNvSpPr/>
            <p:nvPr/>
          </p:nvSpPr>
          <p:spPr>
            <a:xfrm>
              <a:off x="5383390" y="4224783"/>
              <a:ext cx="1649318" cy="940499"/>
            </a:xfrm>
            <a:custGeom>
              <a:avLst/>
              <a:gdLst/>
              <a:ahLst/>
              <a:cxnLst/>
              <a:rect l="l" t="t" r="r" b="b"/>
              <a:pathLst>
                <a:path w="1600392" h="940499">
                  <a:moveTo>
                    <a:pt x="0" y="0"/>
                  </a:moveTo>
                  <a:lnTo>
                    <a:pt x="1600391" y="0"/>
                  </a:lnTo>
                  <a:lnTo>
                    <a:pt x="1600391" y="940499"/>
                  </a:lnTo>
                  <a:lnTo>
                    <a:pt x="0" y="9404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-770" r="-770"/>
              </a:stretch>
            </a:blip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21" name="Freeform 21" descr="ロゴ が含まれている画像  自動的に生成された説明"/>
            <p:cNvSpPr/>
            <p:nvPr/>
          </p:nvSpPr>
          <p:spPr>
            <a:xfrm rot="1557542">
              <a:off x="5331424" y="4451186"/>
              <a:ext cx="770464" cy="662637"/>
            </a:xfrm>
            <a:custGeom>
              <a:avLst/>
              <a:gdLst/>
              <a:ahLst/>
              <a:cxnLst/>
              <a:rect l="l" t="t" r="r" b="b"/>
              <a:pathLst>
                <a:path w="770464" h="662637">
                  <a:moveTo>
                    <a:pt x="0" y="0"/>
                  </a:moveTo>
                  <a:lnTo>
                    <a:pt x="770464" y="0"/>
                  </a:lnTo>
                  <a:lnTo>
                    <a:pt x="770464" y="662637"/>
                  </a:lnTo>
                  <a:lnTo>
                    <a:pt x="0" y="662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2046" t="-15445" r="-267557" b="-204939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 descr="QR コード  自動的に生成された説明"/>
            <p:cNvSpPr/>
            <p:nvPr/>
          </p:nvSpPr>
          <p:spPr>
            <a:xfrm>
              <a:off x="6115566" y="4288902"/>
              <a:ext cx="797825" cy="797825"/>
            </a:xfrm>
            <a:custGeom>
              <a:avLst/>
              <a:gdLst/>
              <a:ahLst/>
              <a:cxnLst/>
              <a:rect l="l" t="t" r="r" b="b"/>
              <a:pathLst>
                <a:path w="797825" h="797825">
                  <a:moveTo>
                    <a:pt x="0" y="0"/>
                  </a:moveTo>
                  <a:lnTo>
                    <a:pt x="797825" y="0"/>
                  </a:lnTo>
                  <a:lnTo>
                    <a:pt x="797825" y="797825"/>
                  </a:lnTo>
                  <a:lnTo>
                    <a:pt x="0" y="797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716207" y="3720043"/>
              <a:ext cx="1957419" cy="965045"/>
            </a:xfrm>
            <a:custGeom>
              <a:avLst/>
              <a:gdLst/>
              <a:ahLst/>
              <a:cxnLst/>
              <a:rect l="l" t="t" r="r" b="b"/>
              <a:pathLst>
                <a:path w="1957419" h="965045">
                  <a:moveTo>
                    <a:pt x="0" y="0"/>
                  </a:moveTo>
                  <a:lnTo>
                    <a:pt x="1957419" y="0"/>
                  </a:lnTo>
                  <a:lnTo>
                    <a:pt x="1957419" y="965045"/>
                  </a:lnTo>
                  <a:lnTo>
                    <a:pt x="0" y="96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-5982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4" name="TextBox 36">
            <a:extLst>
              <a:ext uri="{FF2B5EF4-FFF2-40B4-BE49-F238E27FC236}">
                <a16:creationId xmlns:a16="http://schemas.microsoft.com/office/drawing/2014/main" id="{3B24EF82-DBE2-4A90-2721-B0DCC16230A0}"/>
              </a:ext>
            </a:extLst>
          </p:cNvPr>
          <p:cNvSpPr txBox="1"/>
          <p:nvPr/>
        </p:nvSpPr>
        <p:spPr>
          <a:xfrm rot="-589597">
            <a:off x="4632095" y="3995648"/>
            <a:ext cx="2107286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【</a:t>
            </a:r>
            <a:r>
              <a:rPr lang="en-US" sz="1000" b="1" dirty="0" err="1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参考動画を観る</a:t>
            </a: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】</a:t>
            </a:r>
          </a:p>
          <a:p>
            <a:pPr algn="ctr">
              <a:lnSpc>
                <a:spcPts val="1200"/>
              </a:lnSpc>
            </a:pPr>
            <a:r>
              <a:rPr lang="en-US" sz="1000" b="1" dirty="0" err="1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埼玉県・小江戸川越ツア</a:t>
            </a: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81</Words>
  <Application>Microsoft Office PowerPoint</Application>
  <PresentationFormat>ユーザー設定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Noto Sans JP</vt:lpstr>
      <vt:lpstr>Rounded M+</vt:lpstr>
      <vt:lpstr>Rounded M+ Bold</vt:lpstr>
      <vt:lpstr>UDデジタル教科書体NPL Bold</vt:lpstr>
      <vt:lpstr>Noto Sans JP Bold</vt:lpstr>
      <vt:lpstr>UDデジタル教科書体NPL</vt:lpstr>
      <vt:lpstr>Calibri</vt:lpstr>
      <vt:lpstr>Arimo Bold</vt:lpstr>
      <vt:lpstr>Arial</vt:lpstr>
      <vt:lpstr>モード明朝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仮0204《第一興商PRESENTS》久能山東照宮オンラインツアーのコピー</dc:title>
  <cp:lastModifiedBy>ちあき おおすみ</cp:lastModifiedBy>
  <cp:revision>3</cp:revision>
  <dcterms:created xsi:type="dcterms:W3CDTF">2006-08-16T00:00:00Z</dcterms:created>
  <dcterms:modified xsi:type="dcterms:W3CDTF">2025-12-26T04:19:23Z</dcterms:modified>
  <dc:identifier>DAG8ecOpyuc</dc:identifier>
</cp:coreProperties>
</file>