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田淵 朋世" initials="田淵" lastIdx="1" clrIdx="0">
    <p:extLst>
      <p:ext uri="{19B8F6BF-5375-455C-9EA6-DF929625EA0E}">
        <p15:presenceInfo xmlns:p15="http://schemas.microsoft.com/office/powerpoint/2012/main" userId="S-1-5-21-3580068840-1394931835-201921230-1611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49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2024/5/28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2511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2024/5/28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8835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2024/5/28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1389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2024/5/28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0513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2024/5/28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5478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2024/5/28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1119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2024/5/28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8211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2024/5/28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332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2024/5/28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691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2024/5/28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4149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2024/5/28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6714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BC7BE4-F50A-4A00-97A7-75E314B28BCE}" type="datetimeFigureOut">
              <a:rPr kumimoji="1" lang="ja-JP" altLang="en-US" smtClean="0"/>
              <a:t>2024/5/28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35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>
            <a:extLst>
              <a:ext uri="{FF2B5EF4-FFF2-40B4-BE49-F238E27FC236}">
                <a16:creationId xmlns:a16="http://schemas.microsoft.com/office/drawing/2014/main" id="{0EF35405-7348-B39F-F358-73AA53CE264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94"/>
          <a:stretch/>
        </p:blipFill>
        <p:spPr>
          <a:xfrm>
            <a:off x="1350469" y="1722938"/>
            <a:ext cx="4178832" cy="6128081"/>
          </a:xfrm>
          <a:prstGeom prst="rect">
            <a:avLst/>
          </a:prstGeom>
        </p:spPr>
      </p:pic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2561CE9E-8147-9E85-4B5E-19D72CB2CA7B}"/>
              </a:ext>
            </a:extLst>
          </p:cNvPr>
          <p:cNvSpPr/>
          <p:nvPr/>
        </p:nvSpPr>
        <p:spPr>
          <a:xfrm>
            <a:off x="2037881" y="653731"/>
            <a:ext cx="3653308" cy="235607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pic>
        <p:nvPicPr>
          <p:cNvPr id="3" name="図 7">
            <a:extLst>
              <a:ext uri="{FF2B5EF4-FFF2-40B4-BE49-F238E27FC236}">
                <a16:creationId xmlns:a16="http://schemas.microsoft.com/office/drawing/2014/main" id="{D12B4525-809E-3162-2571-736A4890A9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0869" y="806740"/>
            <a:ext cx="1571767" cy="822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正方形/長方形 31">
            <a:extLst>
              <a:ext uri="{FF2B5EF4-FFF2-40B4-BE49-F238E27FC236}">
                <a16:creationId xmlns:a16="http://schemas.microsoft.com/office/drawing/2014/main" id="{BCFBD3B9-D455-AADF-0C82-B32F5013AF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2717" y="764074"/>
            <a:ext cx="5291078" cy="1358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6000" dirty="0">
                <a:solidFill>
                  <a:schemeClr val="accent1">
                    <a:lumMod val="75000"/>
                  </a:schemeClr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海蔵</a:t>
            </a:r>
            <a:r>
              <a:rPr kumimoji="0" lang="ja-JP" altLang="en-US" sz="60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 亮太</a:t>
            </a:r>
            <a:r>
              <a:rPr kumimoji="0" lang="ja-JP" altLang="ja-JP" b="0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　</a:t>
            </a:r>
            <a:r>
              <a:rPr kumimoji="0" lang="ja-JP" altLang="ja-JP" sz="40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さん</a:t>
            </a:r>
            <a:endParaRPr kumimoji="0" lang="ja-JP" altLang="ja-JP" sz="1400" b="0" i="0" u="none" strike="noStrike" cap="none" normalizeH="0" baseline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正方形/長方形 2">
            <a:extLst>
              <a:ext uri="{FF2B5EF4-FFF2-40B4-BE49-F238E27FC236}">
                <a16:creationId xmlns:a16="http://schemas.microsoft.com/office/drawing/2014/main" id="{2CCA2171-6D3E-921F-77CE-1A34E9623D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6030" y="161402"/>
            <a:ext cx="34671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ＭＳ Ｐゴシック" panose="020B0600070205080204" pitchFamily="50" charset="-128"/>
              </a:rPr>
              <a:t>虹</a:t>
            </a: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ＭＳ Ｐゴシック" panose="020B0600070205080204" pitchFamily="50" charset="-128"/>
              </a:rPr>
              <a:t>の</a:t>
            </a: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ＭＳ Ｐゴシック" panose="020B0600070205080204" pitchFamily="50" charset="-128"/>
              </a:rPr>
              <a:t>キ</a:t>
            </a: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ＭＳ Ｐゴシック" panose="020B0600070205080204" pitchFamily="50" charset="-128"/>
              </a:rPr>
              <a:t>ャ</a:t>
            </a: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rgbClr val="00B0F0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ＭＳ Ｐゴシック" panose="020B0600070205080204" pitchFamily="50" charset="-128"/>
              </a:rPr>
              <a:t>ラ</a:t>
            </a: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rgbClr val="1F4E79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ＭＳ Ｐゴシック" panose="020B0600070205080204" pitchFamily="50" charset="-128"/>
              </a:rPr>
              <a:t>バ</a:t>
            </a: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rgbClr val="FFD966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ＭＳ Ｐゴシック" panose="020B0600070205080204" pitchFamily="50" charset="-128"/>
              </a:rPr>
              <a:t>ン</a:t>
            </a: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Rectangle 14">
            <a:extLst>
              <a:ext uri="{FF2B5EF4-FFF2-40B4-BE49-F238E27FC236}">
                <a16:creationId xmlns:a16="http://schemas.microsoft.com/office/drawing/2014/main" id="{3589721F-37F2-E94C-6286-6338DA2E78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A994BE9-EB76-3B19-29F1-FF208DD049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6571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16" name="正方形/長方形 34">
            <a:extLst>
              <a:ext uri="{FF2B5EF4-FFF2-40B4-BE49-F238E27FC236}">
                <a16:creationId xmlns:a16="http://schemas.microsoft.com/office/drawing/2014/main" id="{4119E3FF-13DA-0EAD-9153-F489B9DFCD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4966" y="7437989"/>
            <a:ext cx="3460750" cy="403304"/>
          </a:xfrm>
          <a:prstGeom prst="rect">
            <a:avLst/>
          </a:prstGeom>
          <a:solidFill>
            <a:srgbClr val="FFFFFF"/>
          </a:solidFill>
          <a:ln w="19050">
            <a:solidFill>
              <a:srgbClr val="5A5A5A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22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― コンサート開催日 ―</a:t>
            </a: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正方形/長方形 36">
            <a:extLst>
              <a:ext uri="{FF2B5EF4-FFF2-40B4-BE49-F238E27FC236}">
                <a16:creationId xmlns:a16="http://schemas.microsoft.com/office/drawing/2014/main" id="{8E6337E4-3F89-2050-0610-23393C5BE4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713" y="7965022"/>
            <a:ext cx="6516967" cy="964582"/>
          </a:xfrm>
          <a:prstGeom prst="rect">
            <a:avLst/>
          </a:prstGeom>
          <a:solidFill>
            <a:srgbClr val="E2EFD9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4800" dirty="0">
                <a:solidFill>
                  <a:srgbClr val="262626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 </a:t>
            </a:r>
            <a:r>
              <a:rPr lang="ja-JP" altLang="en-US" sz="4800" dirty="0">
                <a:solidFill>
                  <a:srgbClr val="262626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　</a:t>
            </a:r>
            <a:r>
              <a:rPr lang="en-US" altLang="ja-JP" sz="4400" dirty="0">
                <a:solidFill>
                  <a:srgbClr val="262626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7</a:t>
            </a:r>
            <a:r>
              <a:rPr kumimoji="0" lang="ja-JP" altLang="en-US" sz="44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月</a:t>
            </a:r>
            <a:r>
              <a:rPr kumimoji="0" lang="en-US" altLang="ja-JP" sz="44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10</a:t>
            </a:r>
            <a:r>
              <a:rPr kumimoji="0" lang="ja-JP" altLang="en-US" sz="44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日</a:t>
            </a:r>
            <a:r>
              <a:rPr kumimoji="0" lang="en-US" altLang="ja-JP" sz="44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(</a:t>
            </a:r>
            <a:r>
              <a:rPr kumimoji="0" lang="ja-JP" altLang="en-US" sz="44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水</a:t>
            </a:r>
            <a:r>
              <a:rPr kumimoji="0" lang="en-US" altLang="ja-JP" sz="44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)14:00</a:t>
            </a:r>
            <a:r>
              <a:rPr kumimoji="0" lang="ja-JP" altLang="en-US" sz="44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～</a:t>
            </a:r>
            <a:endParaRPr kumimoji="0" lang="ja-JP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A04AD631-3CE2-B248-9C6C-8561AED632AE}"/>
              </a:ext>
            </a:extLst>
          </p:cNvPr>
          <p:cNvSpPr/>
          <p:nvPr/>
        </p:nvSpPr>
        <p:spPr>
          <a:xfrm>
            <a:off x="188738" y="7964734"/>
            <a:ext cx="187730" cy="964582"/>
          </a:xfrm>
          <a:prstGeom prst="rect">
            <a:avLst/>
          </a:prstGeom>
          <a:solidFill>
            <a:schemeClr val="accent1">
              <a:lumMod val="75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21" name="正方形/長方形 37">
            <a:extLst>
              <a:ext uri="{FF2B5EF4-FFF2-40B4-BE49-F238E27FC236}">
                <a16:creationId xmlns:a16="http://schemas.microsoft.com/office/drawing/2014/main" id="{EE341A73-0194-02F2-F5C2-34BFE6B357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541" y="5113526"/>
            <a:ext cx="5951403" cy="2233983"/>
          </a:xfrm>
          <a:prstGeom prst="rect">
            <a:avLst/>
          </a:prstGeom>
          <a:solidFill>
            <a:srgbClr val="FFFFFF">
              <a:alpha val="8784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fontAlgn="base"/>
            <a:r>
              <a:rPr lang="ja-JP" altLang="en-US" sz="1600" b="1" i="0" dirty="0">
                <a:solidFill>
                  <a:schemeClr val="accent1">
                    <a:lumMod val="75000"/>
                  </a:schemeClr>
                </a:solidFill>
                <a:effectLst/>
                <a:latin typeface="+mn-ea"/>
              </a:rPr>
              <a:t>愛知県名古屋市出身の注目シンガー 。</a:t>
            </a:r>
            <a:endParaRPr lang="en-US" altLang="ja-JP" sz="1600" b="1" i="0" dirty="0">
              <a:solidFill>
                <a:schemeClr val="accent1">
                  <a:lumMod val="75000"/>
                </a:schemeClr>
              </a:solidFill>
              <a:effectLst/>
              <a:latin typeface="+mn-ea"/>
            </a:endParaRPr>
          </a:p>
          <a:p>
            <a:pPr algn="l" fontAlgn="base"/>
            <a:r>
              <a:rPr lang="en-US" altLang="ja-JP" sz="1600" b="1" i="0" dirty="0">
                <a:solidFill>
                  <a:schemeClr val="accent1">
                    <a:lumMod val="75000"/>
                  </a:schemeClr>
                </a:solidFill>
                <a:effectLst/>
                <a:latin typeface="+mn-ea"/>
              </a:rPr>
              <a:t>2016</a:t>
            </a:r>
            <a:r>
              <a:rPr lang="ja-JP" altLang="en-US" sz="1600" b="1" i="0" dirty="0">
                <a:solidFill>
                  <a:schemeClr val="accent1">
                    <a:lumMod val="75000"/>
                  </a:schemeClr>
                </a:solidFill>
                <a:effectLst/>
                <a:latin typeface="+mn-ea"/>
              </a:rPr>
              <a:t>年</a:t>
            </a:r>
            <a:r>
              <a:rPr lang="en-US" altLang="ja-JP" sz="1600" b="1" i="0" dirty="0">
                <a:solidFill>
                  <a:schemeClr val="accent1">
                    <a:lumMod val="75000"/>
                  </a:schemeClr>
                </a:solidFill>
                <a:effectLst/>
                <a:latin typeface="+mn-ea"/>
              </a:rPr>
              <a:t>KWC(Karaoke World Championships)</a:t>
            </a:r>
            <a:r>
              <a:rPr lang="ja-JP" altLang="en-US" sz="1600" b="1" i="0" dirty="0">
                <a:solidFill>
                  <a:schemeClr val="accent1">
                    <a:lumMod val="75000"/>
                  </a:schemeClr>
                </a:solidFill>
                <a:effectLst/>
                <a:latin typeface="+mn-ea"/>
              </a:rPr>
              <a:t>の日本大会にて</a:t>
            </a:r>
            <a:r>
              <a:rPr lang="en-US" altLang="ja-JP" sz="1600" b="1" i="0" dirty="0">
                <a:solidFill>
                  <a:schemeClr val="accent1">
                    <a:lumMod val="75000"/>
                  </a:schemeClr>
                </a:solidFill>
                <a:effectLst/>
                <a:latin typeface="+mn-ea"/>
              </a:rPr>
              <a:t>5,000 </a:t>
            </a:r>
            <a:r>
              <a:rPr lang="ja-JP" altLang="en-US" sz="1600" b="1" i="0" dirty="0">
                <a:solidFill>
                  <a:schemeClr val="accent1">
                    <a:lumMod val="75000"/>
                  </a:schemeClr>
                </a:solidFill>
                <a:effectLst/>
                <a:latin typeface="+mn-ea"/>
              </a:rPr>
              <a:t>人の中から優勝。カナダ・バンクーバーで行われた世界大会決勝に出場し、各国の強豪シンガーが参加する中、</a:t>
            </a:r>
            <a:r>
              <a:rPr lang="en-US" altLang="ja-JP" sz="1600" b="1" i="0" dirty="0">
                <a:solidFill>
                  <a:schemeClr val="accent1">
                    <a:lumMod val="75000"/>
                  </a:schemeClr>
                </a:solidFill>
                <a:effectLst/>
                <a:latin typeface="+mn-ea"/>
              </a:rPr>
              <a:t>J-POP </a:t>
            </a:r>
            <a:r>
              <a:rPr lang="ja-JP" altLang="en-US" sz="1600" b="1" i="0" dirty="0">
                <a:solidFill>
                  <a:schemeClr val="accent1">
                    <a:lumMod val="75000"/>
                  </a:schemeClr>
                </a:solidFill>
                <a:effectLst/>
                <a:latin typeface="+mn-ea"/>
              </a:rPr>
              <a:t>を歌唱。並外れた歌唱力と表現力で、見事、男性部門で優勝という快挙を成し遂げた。デビューシングルが有線</a:t>
            </a:r>
            <a:r>
              <a:rPr lang="en-US" altLang="ja-JP" sz="1600" b="1" i="0" dirty="0">
                <a:solidFill>
                  <a:schemeClr val="accent1">
                    <a:lumMod val="75000"/>
                  </a:schemeClr>
                </a:solidFill>
                <a:effectLst/>
                <a:latin typeface="+mn-ea"/>
              </a:rPr>
              <a:t>J-POP</a:t>
            </a:r>
            <a:r>
              <a:rPr lang="ja-JP" altLang="en-US" sz="1600" b="1" i="0" dirty="0">
                <a:solidFill>
                  <a:schemeClr val="accent1">
                    <a:lumMod val="75000"/>
                  </a:schemeClr>
                </a:solidFill>
                <a:effectLst/>
                <a:latin typeface="+mn-ea"/>
              </a:rPr>
              <a:t>問い合わせランキンで</a:t>
            </a:r>
            <a:r>
              <a:rPr lang="en-US" altLang="ja-JP" sz="1600" b="1" i="0" dirty="0">
                <a:solidFill>
                  <a:schemeClr val="accent1">
                    <a:lumMod val="75000"/>
                  </a:schemeClr>
                </a:solidFill>
                <a:effectLst/>
                <a:latin typeface="+mn-ea"/>
              </a:rPr>
              <a:t>1</a:t>
            </a:r>
            <a:r>
              <a:rPr lang="ja-JP" altLang="en-US" sz="1600" b="1" i="0" dirty="0">
                <a:solidFill>
                  <a:schemeClr val="accent1">
                    <a:lumMod val="75000"/>
                  </a:schemeClr>
                </a:solidFill>
                <a:effectLst/>
                <a:latin typeface="+mn-ea"/>
              </a:rPr>
              <a:t>位獲得。楽曲「愛のカタチ」で「第</a:t>
            </a:r>
            <a:r>
              <a:rPr lang="en-US" altLang="ja-JP" sz="1600" b="1" i="0" dirty="0">
                <a:solidFill>
                  <a:schemeClr val="accent1">
                    <a:lumMod val="75000"/>
                  </a:schemeClr>
                </a:solidFill>
                <a:effectLst/>
                <a:latin typeface="+mn-ea"/>
              </a:rPr>
              <a:t>61</a:t>
            </a:r>
            <a:r>
              <a:rPr lang="ja-JP" altLang="en-US" sz="1600" b="1" i="0" dirty="0">
                <a:solidFill>
                  <a:schemeClr val="accent1">
                    <a:lumMod val="75000"/>
                  </a:schemeClr>
                </a:solidFill>
                <a:effectLst/>
                <a:latin typeface="+mn-ea"/>
              </a:rPr>
              <a:t>回輝く！日本レコード大賞」にて新人賞を受賞した。</a:t>
            </a:r>
            <a:endParaRPr lang="en-US" altLang="ja-JP" sz="1600" b="1" i="0" dirty="0">
              <a:solidFill>
                <a:schemeClr val="accent1">
                  <a:lumMod val="75000"/>
                </a:schemeClr>
              </a:solidFill>
              <a:effectLst/>
              <a:latin typeface="+mn-ea"/>
            </a:endParaRPr>
          </a:p>
          <a:p>
            <a:pPr algn="l" fontAlgn="base"/>
            <a:r>
              <a:rPr lang="ja-JP" altLang="en-US" sz="1600" b="1" i="0" dirty="0">
                <a:solidFill>
                  <a:schemeClr val="accent1">
                    <a:lumMod val="75000"/>
                  </a:schemeClr>
                </a:solidFill>
                <a:effectLst/>
                <a:latin typeface="+mn-ea"/>
              </a:rPr>
              <a:t>世界に向けて音楽を発信している。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ECC32E3-443D-B6B3-B04C-41128637D3F8}"/>
              </a:ext>
            </a:extLst>
          </p:cNvPr>
          <p:cNvSpPr/>
          <p:nvPr/>
        </p:nvSpPr>
        <p:spPr>
          <a:xfrm>
            <a:off x="434541" y="545834"/>
            <a:ext cx="1312545" cy="1264192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99C0056-C0A3-7FE4-8702-7289D5533EE8}"/>
              </a:ext>
            </a:extLst>
          </p:cNvPr>
          <p:cNvSpPr/>
          <p:nvPr/>
        </p:nvSpPr>
        <p:spPr>
          <a:xfrm>
            <a:off x="264340" y="810890"/>
            <a:ext cx="1593850" cy="749300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11" name="正方形/長方形 28">
            <a:extLst>
              <a:ext uri="{FF2B5EF4-FFF2-40B4-BE49-F238E27FC236}">
                <a16:creationId xmlns:a16="http://schemas.microsoft.com/office/drawing/2014/main" id="{6B974899-9B92-E15B-FE26-8B42226693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283" y="805465"/>
            <a:ext cx="16891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22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オンライン</a:t>
            </a: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正方形/長方形 30">
            <a:extLst>
              <a:ext uri="{FF2B5EF4-FFF2-40B4-BE49-F238E27FC236}">
                <a16:creationId xmlns:a16="http://schemas.microsoft.com/office/drawing/2014/main" id="{C7390000-AC00-97E0-AD53-7317DFD9F2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340" y="1126167"/>
            <a:ext cx="175895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22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コンサート</a:t>
            </a: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5564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102</TotalTime>
  <Words>136</Words>
  <Application>Microsoft Office PowerPoint</Application>
  <PresentationFormat>画面に合わせる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HGS創英角ｺﾞｼｯｸUB</vt:lpstr>
      <vt:lpstr>HG創英角ｺﾞｼｯｸUB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田淵 朋世</dc:creator>
  <cp:lastModifiedBy>田淵 朋世</cp:lastModifiedBy>
  <cp:revision>16</cp:revision>
  <dcterms:created xsi:type="dcterms:W3CDTF">2023-06-09T04:49:26Z</dcterms:created>
  <dcterms:modified xsi:type="dcterms:W3CDTF">2024-05-28T02:41:10Z</dcterms:modified>
</cp:coreProperties>
</file>