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77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888"/>
    <a:srgbClr val="794E48"/>
    <a:srgbClr val="633E38"/>
    <a:srgbClr val="364D82"/>
    <a:srgbClr val="FFB3AD"/>
    <a:srgbClr val="CB2241"/>
    <a:srgbClr val="6E0B25"/>
    <a:srgbClr val="689642"/>
    <a:srgbClr val="4A6483"/>
    <a:srgbClr val="F4C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09" autoAdjust="0"/>
    <p:restoredTop sz="94280" autoAdjust="0"/>
  </p:normalViewPr>
  <p:slideViewPr>
    <p:cSldViewPr snapToGrid="0">
      <p:cViewPr varScale="1">
        <p:scale>
          <a:sx n="47" d="100"/>
          <a:sy n="47" d="100"/>
        </p:scale>
        <p:origin x="184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7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B85615B-E94A-A7C0-31C7-DA3E91AC0694}"/>
              </a:ext>
            </a:extLst>
          </p:cNvPr>
          <p:cNvSpPr/>
          <p:nvPr/>
        </p:nvSpPr>
        <p:spPr>
          <a:xfrm>
            <a:off x="-6438" y="0"/>
            <a:ext cx="7562937" cy="10693400"/>
          </a:xfrm>
          <a:prstGeom prst="rect">
            <a:avLst/>
          </a:prstGeom>
          <a:solidFill>
            <a:srgbClr val="EDE1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8E071F5-0179-6F03-70E5-625488B25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40"/>
          <a:stretch/>
        </p:blipFill>
        <p:spPr>
          <a:xfrm>
            <a:off x="-6403" y="0"/>
            <a:ext cx="7556500" cy="140947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DE1C818-2E15-7E7E-046C-7FAFC1CDF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" y="3010276"/>
            <a:ext cx="7556500" cy="425053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4FFDE56-7001-3563-45FB-981F091AFBF7}"/>
              </a:ext>
            </a:extLst>
          </p:cNvPr>
          <p:cNvSpPr/>
          <p:nvPr/>
        </p:nvSpPr>
        <p:spPr>
          <a:xfrm>
            <a:off x="-1301503" y="-536326"/>
            <a:ext cx="9722357" cy="11766051"/>
          </a:xfrm>
          <a:prstGeom prst="rect">
            <a:avLst/>
          </a:prstGeom>
          <a:solidFill>
            <a:schemeClr val="bg1">
              <a:lumMod val="9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7" name="図 1046">
            <a:extLst>
              <a:ext uri="{FF2B5EF4-FFF2-40B4-BE49-F238E27FC236}">
                <a16:creationId xmlns:a16="http://schemas.microsoft.com/office/drawing/2014/main" id="{776FBBB7-09D7-FB5D-D5BF-1FC35D518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9" y="332527"/>
            <a:ext cx="1847375" cy="90467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D67537-47DC-69B2-F64F-BCD49C5CA788}"/>
              </a:ext>
            </a:extLst>
          </p:cNvPr>
          <p:cNvSpPr txBox="1"/>
          <p:nvPr/>
        </p:nvSpPr>
        <p:spPr>
          <a:xfrm>
            <a:off x="2577471" y="10055776"/>
            <a:ext cx="5305926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28BF0BBE-0C12-9A3D-EE5E-4945B1B57BF4}"/>
              </a:ext>
            </a:extLst>
          </p:cNvPr>
          <p:cNvSpPr txBox="1"/>
          <p:nvPr/>
        </p:nvSpPr>
        <p:spPr>
          <a:xfrm>
            <a:off x="5004263" y="9206013"/>
            <a:ext cx="828151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endParaRPr lang="en-US" altLang="ja-JP" sz="4200" b="1" dirty="0">
              <a:solidFill>
                <a:schemeClr val="bg1"/>
              </a:solidFill>
              <a:effectLst>
                <a:glow rad="25400">
                  <a:schemeClr val="tx1">
                    <a:lumMod val="85000"/>
                    <a:lumOff val="15000"/>
                  </a:schemeClr>
                </a:glow>
                <a:innerShdw blurRad="114300"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0482DA0-AF54-FEFE-FD8D-9D936D0A012B}"/>
              </a:ext>
            </a:extLst>
          </p:cNvPr>
          <p:cNvGrpSpPr/>
          <p:nvPr/>
        </p:nvGrpSpPr>
        <p:grpSpPr>
          <a:xfrm>
            <a:off x="3209318" y="8444393"/>
            <a:ext cx="4494318" cy="1415772"/>
            <a:chOff x="508078" y="5899198"/>
            <a:chExt cx="4494318" cy="1415772"/>
          </a:xfrm>
        </p:grpSpPr>
        <p:sp>
          <p:nvSpPr>
            <p:cNvPr id="38" name="TextBox 27">
              <a:extLst>
                <a:ext uri="{FF2B5EF4-FFF2-40B4-BE49-F238E27FC236}">
                  <a16:creationId xmlns:a16="http://schemas.microsoft.com/office/drawing/2014/main" id="{89BDFD48-52E4-C31D-13C9-8DCFD3B58CFB}"/>
                </a:ext>
              </a:extLst>
            </p:cNvPr>
            <p:cNvSpPr txBox="1"/>
            <p:nvPr/>
          </p:nvSpPr>
          <p:spPr>
            <a:xfrm>
              <a:off x="1012733" y="6689643"/>
              <a:ext cx="3989663" cy="465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　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69F3EB4-781F-D2A1-A24B-39963BD59104}"/>
                </a:ext>
              </a:extLst>
            </p:cNvPr>
            <p:cNvSpPr txBox="1"/>
            <p:nvPr/>
          </p:nvSpPr>
          <p:spPr>
            <a:xfrm rot="16200000">
              <a:off x="385617" y="6125783"/>
              <a:ext cx="1292662" cy="1047739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7200" b="1" dirty="0">
                  <a:solidFill>
                    <a:schemeClr val="bg1"/>
                  </a:solidFill>
                  <a:effectLst>
                    <a:glow rad="101600">
                      <a:srgbClr val="F6824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  <a:endParaRPr lang="en-US" altLang="ja-JP" sz="7200" b="1" dirty="0">
                <a:solidFill>
                  <a:schemeClr val="bg1"/>
                </a:solidFill>
                <a:effectLst>
                  <a:glow rad="101600">
                    <a:srgbClr val="F6824C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0C51663-4ED3-AF1C-CFB0-22DE47EC64D1}"/>
                </a:ext>
              </a:extLst>
            </p:cNvPr>
            <p:cNvSpPr txBox="1"/>
            <p:nvPr/>
          </p:nvSpPr>
          <p:spPr>
            <a:xfrm rot="16200000">
              <a:off x="2184811" y="5567803"/>
              <a:ext cx="1415772" cy="2078561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200" b="1" i="0" u="none" strike="noStrike" baseline="0" dirty="0">
                  <a:solidFill>
                    <a:schemeClr val="bg1"/>
                  </a:solidFill>
                  <a:effectLst>
                    <a:glow rad="101600">
                      <a:srgbClr val="F6824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44" name="Picture 60">
            <a:extLst>
              <a:ext uri="{FF2B5EF4-FFF2-40B4-BE49-F238E27FC236}">
                <a16:creationId xmlns:a16="http://schemas.microsoft.com/office/drawing/2014/main" id="{0D57C435-00C3-B5A7-D106-57C566BEE8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59267" y="8034104"/>
            <a:ext cx="1729589" cy="551822"/>
          </a:xfrm>
          <a:prstGeom prst="rect">
            <a:avLst/>
          </a:prstGeom>
        </p:spPr>
      </p:pic>
      <p:sp>
        <p:nvSpPr>
          <p:cNvPr id="45" name="楕円 44">
            <a:extLst>
              <a:ext uri="{FF2B5EF4-FFF2-40B4-BE49-F238E27FC236}">
                <a16:creationId xmlns:a16="http://schemas.microsoft.com/office/drawing/2014/main" id="{806A4D28-D3F3-7D95-2896-783C904A0780}"/>
              </a:ext>
            </a:extLst>
          </p:cNvPr>
          <p:cNvSpPr/>
          <p:nvPr/>
        </p:nvSpPr>
        <p:spPr>
          <a:xfrm>
            <a:off x="6624087" y="8959611"/>
            <a:ext cx="708157" cy="708157"/>
          </a:xfrm>
          <a:prstGeom prst="ellipse">
            <a:avLst/>
          </a:prstGeom>
          <a:solidFill>
            <a:srgbClr val="F68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2D9ADC72-D9F7-1351-D833-8C8BF6D9F8CE}"/>
              </a:ext>
            </a:extLst>
          </p:cNvPr>
          <p:cNvGrpSpPr/>
          <p:nvPr/>
        </p:nvGrpSpPr>
        <p:grpSpPr>
          <a:xfrm>
            <a:off x="3328205" y="7596267"/>
            <a:ext cx="3465059" cy="1144792"/>
            <a:chOff x="-3302543" y="8414799"/>
            <a:chExt cx="3465059" cy="1144792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970DC3CA-7515-AB31-FEA7-0B3F1D26E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302543" y="8414799"/>
              <a:ext cx="2275536" cy="1144792"/>
            </a:xfrm>
            <a:prstGeom prst="rect">
              <a:avLst/>
            </a:prstGeom>
          </p:spPr>
        </p:pic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B781DADB-CF43-0DB2-7362-1A963153627D}"/>
                </a:ext>
              </a:extLst>
            </p:cNvPr>
            <p:cNvSpPr txBox="1"/>
            <p:nvPr/>
          </p:nvSpPr>
          <p:spPr>
            <a:xfrm>
              <a:off x="-3071072" y="9020038"/>
              <a:ext cx="3233588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92290EF-7464-B568-708A-530712F39539}"/>
              </a:ext>
            </a:extLst>
          </p:cNvPr>
          <p:cNvSpPr txBox="1"/>
          <p:nvPr/>
        </p:nvSpPr>
        <p:spPr>
          <a:xfrm>
            <a:off x="6648486" y="9016091"/>
            <a:ext cx="88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水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AF1DDBA-162B-AA08-3587-4776F9075A73}"/>
              </a:ext>
            </a:extLst>
          </p:cNvPr>
          <p:cNvSpPr txBox="1"/>
          <p:nvPr/>
        </p:nvSpPr>
        <p:spPr>
          <a:xfrm>
            <a:off x="224822" y="1569724"/>
            <a:ext cx="7363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chemeClr val="bg1"/>
                </a:solidFill>
                <a:effectLst>
                  <a:glow rad="127000">
                    <a:schemeClr val="tx1">
                      <a:lumMod val="65000"/>
                      <a:lumOff val="35000"/>
                    </a:schemeClr>
                  </a:glow>
                </a:effectLst>
                <a:latin typeface="+mn-ea"/>
              </a:rPr>
              <a:t>現存する</a:t>
            </a:r>
            <a:r>
              <a:rPr kumimoji="1" lang="en-US" altLang="ja-JP" sz="4400" b="1" dirty="0">
                <a:solidFill>
                  <a:schemeClr val="bg1"/>
                </a:solidFill>
                <a:effectLst>
                  <a:glow rad="127000">
                    <a:schemeClr val="tx1">
                      <a:lumMod val="65000"/>
                      <a:lumOff val="35000"/>
                    </a:schemeClr>
                  </a:glow>
                </a:effectLst>
                <a:latin typeface="+mn-ea"/>
              </a:rPr>
              <a:t>12</a:t>
            </a:r>
            <a:r>
              <a:rPr kumimoji="1" lang="ja-JP" altLang="en-US" sz="4400" b="1" dirty="0">
                <a:solidFill>
                  <a:schemeClr val="bg1"/>
                </a:solidFill>
                <a:effectLst>
                  <a:glow rad="127000">
                    <a:schemeClr val="tx1">
                      <a:lumMod val="65000"/>
                      <a:lumOff val="35000"/>
                    </a:schemeClr>
                  </a:glow>
                </a:effectLst>
                <a:latin typeface="+mn-ea"/>
              </a:rPr>
              <a:t>天守のひとつ </a:t>
            </a:r>
            <a:endParaRPr kumimoji="1" lang="en-US" altLang="ja-JP" sz="4400" b="1" dirty="0">
              <a:solidFill>
                <a:schemeClr val="bg1"/>
              </a:solidFill>
              <a:effectLst>
                <a:glow rad="127000">
                  <a:schemeClr val="tx1">
                    <a:lumMod val="65000"/>
                    <a:lumOff val="35000"/>
                  </a:schemeClr>
                </a:glow>
              </a:effectLst>
              <a:latin typeface="+mn-ea"/>
            </a:endParaRPr>
          </a:p>
          <a:p>
            <a:pPr algn="ctr"/>
            <a:r>
              <a:rPr kumimoji="1" lang="ja-JP" altLang="en-US" sz="4400" b="1" dirty="0">
                <a:solidFill>
                  <a:schemeClr val="bg1"/>
                </a:solidFill>
                <a:effectLst>
                  <a:glow rad="127000">
                    <a:schemeClr val="tx1">
                      <a:lumMod val="65000"/>
                      <a:lumOff val="35000"/>
                    </a:schemeClr>
                  </a:glow>
                </a:effectLst>
                <a:latin typeface="+mn-ea"/>
              </a:rPr>
              <a:t>松山城（愛媛県）</a:t>
            </a:r>
            <a:endParaRPr kumimoji="1" lang="en-US" altLang="ja-JP" sz="4400" b="1" dirty="0">
              <a:solidFill>
                <a:schemeClr val="accent6">
                  <a:lumMod val="50000"/>
                </a:schemeClr>
              </a:solidFill>
              <a:effectLst>
                <a:glow rad="127000">
                  <a:schemeClr val="tx1">
                    <a:lumMod val="65000"/>
                    <a:lumOff val="35000"/>
                  </a:schemeClr>
                </a:glow>
                <a:outerShdw dist="38100" dir="2700000" algn="tl" rotWithShape="0">
                  <a:schemeClr val="bg2">
                    <a:lumMod val="50000"/>
                    <a:alpha val="40000"/>
                  </a:scheme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0011A93-C3CC-FFA3-4586-3CEAE77A85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-1" b="185"/>
          <a:stretch/>
        </p:blipFill>
        <p:spPr>
          <a:xfrm>
            <a:off x="-3534" y="3416804"/>
            <a:ext cx="4430827" cy="304576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8B3EA14-F91A-0D12-440D-AC439A70C6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r="3393"/>
          <a:stretch/>
        </p:blipFill>
        <p:spPr>
          <a:xfrm>
            <a:off x="3892627" y="3408219"/>
            <a:ext cx="3674883" cy="305687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B954080-3454-05E6-122E-582A8D2F15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2" b="24591"/>
          <a:stretch/>
        </p:blipFill>
        <p:spPr>
          <a:xfrm>
            <a:off x="-3177579" y="6399709"/>
            <a:ext cx="6568600" cy="4338739"/>
          </a:xfrm>
          <a:prstGeom prst="rect">
            <a:avLst/>
          </a:prstGeom>
          <a:effectLst>
            <a:glow rad="127000">
              <a:schemeClr val="bg1">
                <a:alpha val="94000"/>
              </a:schemeClr>
            </a:glo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1F0424-D500-EB66-C86C-79B62366ABC5}"/>
              </a:ext>
            </a:extLst>
          </p:cNvPr>
          <p:cNvSpPr txBox="1"/>
          <p:nvPr/>
        </p:nvSpPr>
        <p:spPr>
          <a:xfrm>
            <a:off x="-2667816" y="9691048"/>
            <a:ext cx="78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しょーた☆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7AD7D0-C968-EA18-878F-5B09B6626E99}"/>
              </a:ext>
            </a:extLst>
          </p:cNvPr>
          <p:cNvSpPr txBox="1"/>
          <p:nvPr/>
        </p:nvSpPr>
        <p:spPr>
          <a:xfrm>
            <a:off x="2292798" y="6701409"/>
            <a:ext cx="523806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base"/>
            <a:r>
              <a:rPr kumimoji="1" lang="ja-JP" altLang="en-US" sz="40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や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をご一緒に！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214452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29635</TotalTime>
  <Words>35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Hiragino Kaku Gothic Pro</vt:lpstr>
      <vt:lpstr>Noto Sans Regular Bold</vt:lpstr>
      <vt:lpstr>UD デジタル 教科書体 NP-B</vt:lpstr>
      <vt:lpstr>けいふぉんと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Eri Hamasaki</cp:lastModifiedBy>
  <cp:revision>172</cp:revision>
  <cp:lastPrinted>2024-01-22T01:35:20Z</cp:lastPrinted>
  <dcterms:created xsi:type="dcterms:W3CDTF">2022-09-22T01:47:20Z</dcterms:created>
  <dcterms:modified xsi:type="dcterms:W3CDTF">2024-01-23T05:24:09Z</dcterms:modified>
</cp:coreProperties>
</file>