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AF0B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52" d="100"/>
          <a:sy n="52" d="100"/>
        </p:scale>
        <p:origin x="1661"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287912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11213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73415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985220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963270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219389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2011301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1544173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372586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514547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170804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57570349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pic>
        <p:nvPicPr>
          <p:cNvPr id="2049" name="図 1">
            <a:extLst>
              <a:ext uri="{FF2B5EF4-FFF2-40B4-BE49-F238E27FC236}">
                <a16:creationId xmlns:a16="http://schemas.microsoft.com/office/drawing/2014/main" id="{F83DC5F4-DE44-B9DE-E12C-3B3BA7A1F83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226" t="20" r="8433" b="7104"/>
          <a:stretch/>
        </p:blipFill>
        <p:spPr bwMode="auto">
          <a:xfrm>
            <a:off x="25400" y="-106681"/>
            <a:ext cx="6908800" cy="10012681"/>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3">
            <a:extLst>
              <a:ext uri="{FF2B5EF4-FFF2-40B4-BE49-F238E27FC236}">
                <a16:creationId xmlns:a16="http://schemas.microsoft.com/office/drawing/2014/main" id="{5207E420-E2AF-7468-99D4-ACF45493575E}"/>
              </a:ext>
            </a:extLst>
          </p:cNvPr>
          <p:cNvSpPr>
            <a:spLocks noChangeArrowheads="1"/>
          </p:cNvSpPr>
          <p:nvPr/>
        </p:nvSpPr>
        <p:spPr bwMode="auto">
          <a:xfrm>
            <a:off x="457200" y="350520"/>
            <a:ext cx="6141720" cy="159281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en-US" sz="5000" b="1" i="0" u="none" strike="noStrike" cap="none" normalizeH="0" baseline="0" dirty="0">
                <a:ln>
                  <a:noFill/>
                </a:ln>
                <a:solidFill>
                  <a:schemeClr val="tx1"/>
                </a:solidFill>
                <a:effectLst/>
                <a:latin typeface="Arial" panose="020B0604020202020204" pitchFamily="34" charset="0"/>
                <a:ea typeface="HGP行書体" panose="03000600000000000000" pitchFamily="66" charset="-128"/>
                <a:cs typeface="ＭＳ Ｐゴシック" panose="020B0600070205080204" pitchFamily="50" charset="-128"/>
              </a:rPr>
              <a:t>関東学生三曲連盟</a:t>
            </a:r>
            <a:endParaRPr kumimoji="0" lang="en-US" altLang="zh-TW" sz="5000" b="1" i="0" u="none" strike="noStrike" cap="none" normalizeH="0" baseline="0">
              <a:ln>
                <a:noFill/>
              </a:ln>
              <a:solidFill>
                <a:schemeClr val="tx1"/>
              </a:solidFill>
              <a:effectLst/>
              <a:latin typeface="Arial" panose="020B0604020202020204" pitchFamily="34" charset="0"/>
              <a:ea typeface="HGP行書体" panose="03000600000000000000" pitchFamily="66" charset="-128"/>
              <a:cs typeface="ＭＳ Ｐゴシック" panose="020B060007020508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5000" b="1" i="0" u="none" strike="noStrike" cap="none" normalizeH="0" baseline="0">
                <a:ln>
                  <a:noFill/>
                </a:ln>
                <a:solidFill>
                  <a:schemeClr val="tx1"/>
                </a:solidFill>
                <a:effectLst/>
                <a:latin typeface="Arial" panose="020B0604020202020204" pitchFamily="34" charset="0"/>
                <a:ea typeface="HGP行書体" panose="03000600000000000000" pitchFamily="66" charset="-128"/>
                <a:cs typeface="ＭＳ Ｐゴシック" panose="020B0600070205080204" pitchFamily="50" charset="-128"/>
              </a:rPr>
              <a:t>オンライン</a:t>
            </a:r>
            <a:r>
              <a:rPr kumimoji="0" lang="ja-JP" altLang="ja-JP" sz="5200" b="0" i="0" u="none" strike="noStrike" cap="none" normalizeH="0" baseline="0">
                <a:ln>
                  <a:noFill/>
                </a:ln>
                <a:solidFill>
                  <a:schemeClr val="tx1"/>
                </a:solidFill>
                <a:effectLst/>
                <a:latin typeface="Arial" panose="020B0604020202020204" pitchFamily="34" charset="0"/>
                <a:ea typeface="HGP行書体" panose="03000600000000000000" pitchFamily="66" charset="-128"/>
                <a:cs typeface="ＭＳ Ｐゴシック" panose="020B0600070205080204" pitchFamily="50" charset="-128"/>
              </a:rPr>
              <a:t>コンサート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 name="正方形/長方形 16">
            <a:extLst>
              <a:ext uri="{FF2B5EF4-FFF2-40B4-BE49-F238E27FC236}">
                <a16:creationId xmlns:a16="http://schemas.microsoft.com/office/drawing/2014/main" id="{5B1E5C73-09C5-9DD3-FECB-DC00736CE5DE}"/>
              </a:ext>
            </a:extLst>
          </p:cNvPr>
          <p:cNvSpPr>
            <a:spLocks noChangeArrowheads="1"/>
          </p:cNvSpPr>
          <p:nvPr/>
        </p:nvSpPr>
        <p:spPr bwMode="auto">
          <a:xfrm>
            <a:off x="229235" y="5311380"/>
            <a:ext cx="6003925"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rgbClr val="000000"/>
                </a:solidFill>
                <a:effectLst/>
                <a:latin typeface="Arial" panose="020B0604020202020204" pitchFamily="34" charset="0"/>
                <a:ea typeface="HG正楷書体-PRO" panose="03000600000000000000" pitchFamily="66" charset="-128"/>
                <a:cs typeface="Times New Roman" panose="02020603050405020304" pitchFamily="18" charset="0"/>
              </a:rPr>
              <a:t>　メンバーの皆さまからのメッセージ</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 name="正方形/長方形 17">
            <a:extLst>
              <a:ext uri="{FF2B5EF4-FFF2-40B4-BE49-F238E27FC236}">
                <a16:creationId xmlns:a16="http://schemas.microsoft.com/office/drawing/2014/main" id="{F13D683F-01ED-0644-B749-341BA19FECB1}"/>
              </a:ext>
            </a:extLst>
          </p:cNvPr>
          <p:cNvSpPr>
            <a:spLocks noChangeArrowheads="1"/>
          </p:cNvSpPr>
          <p:nvPr/>
        </p:nvSpPr>
        <p:spPr bwMode="auto">
          <a:xfrm>
            <a:off x="419100" y="5789217"/>
            <a:ext cx="6119495" cy="1571704"/>
          </a:xfrm>
          <a:prstGeom prst="rect">
            <a:avLst/>
          </a:prstGeom>
          <a:solidFill>
            <a:srgbClr val="FFF2CC"/>
          </a:solidFill>
          <a:ln w="9525">
            <a:solidFill>
              <a:srgbClr val="000000"/>
            </a:solidFill>
            <a:miter lim="800000"/>
            <a:headEnd/>
            <a:tailEnd/>
          </a:ln>
          <a:effectLst>
            <a:outerShdw dist="33020" dir="3179998" algn="ctr" rotWithShape="0">
              <a:srgbClr val="000000">
                <a:alpha val="29999"/>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000000"/>
                </a:solidFill>
                <a:effectLst/>
                <a:ea typeface="HGP創英ﾌﾟﾚｾﾞﾝｽEB" panose="02020800000000000000" pitchFamily="18" charset="-128"/>
                <a:cs typeface="ＭＳ Ｐゴシック" panose="020B0600070205080204" pitchFamily="50" charset="-128"/>
              </a:rPr>
              <a:t>「琴・尺八・三味線」を扱うチームによって構成されている和楽器チームとなります。</a:t>
            </a:r>
            <a:endParaRPr kumimoji="0" lang="en-US" altLang="ja-JP" b="0" i="0" u="none" strike="noStrike" cap="none" normalizeH="0" baseline="0" dirty="0">
              <a:ln>
                <a:noFill/>
              </a:ln>
              <a:solidFill>
                <a:srgbClr val="000000"/>
              </a:solidFill>
              <a:effectLst/>
              <a:ea typeface="HGP創英ﾌﾟﾚｾﾞﾝｽEB" panose="02020800000000000000" pitchFamily="18"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000000"/>
                </a:solidFill>
                <a:effectLst/>
                <a:latin typeface="Arial" panose="020B0604020202020204" pitchFamily="34" charset="0"/>
                <a:ea typeface="HGP創英ﾌﾟﾚｾﾞﾝｽEB" panose="02020800000000000000" pitchFamily="18" charset="-128"/>
                <a:cs typeface="ＭＳ Ｐゴシック" panose="020B0600070205080204" pitchFamily="50" charset="-128"/>
              </a:rPr>
              <a:t>皆さまがご存知の曲の演奏をはじめ、和楽器特有の素敵な音色を皆さんに少しでも楽しんでいただけるよう精一杯頑張ります。</a:t>
            </a:r>
            <a:endParaRPr kumimoji="0" lang="en-US" altLang="ja-JP" b="0" i="0" u="none" strike="noStrike" cap="none" normalizeH="0" baseline="0" dirty="0">
              <a:ln>
                <a:noFill/>
              </a:ln>
              <a:solidFill>
                <a:srgbClr val="000000"/>
              </a:solidFill>
              <a:effectLst/>
              <a:latin typeface="Arial" panose="020B0604020202020204" pitchFamily="34" charset="0"/>
              <a:ea typeface="HGP創英ﾌﾟﾚｾﾞﾝｽEB" panose="02020800000000000000" pitchFamily="18"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000000"/>
                </a:solidFill>
                <a:effectLst/>
                <a:latin typeface="Arial" panose="020B0604020202020204" pitchFamily="34" charset="0"/>
                <a:ea typeface="HGP創英ﾌﾟﾚｾﾞﾝｽEB" panose="02020800000000000000" pitchFamily="18" charset="-128"/>
                <a:cs typeface="ＭＳ Ｐゴシック" panose="020B0600070205080204" pitchFamily="50" charset="-128"/>
              </a:rPr>
              <a:t>よろしくお願いいたします！</a:t>
            </a:r>
            <a:endParaRPr kumimoji="0" lang="ja-JP" altLang="en-US" b="0" i="0" u="none" strike="noStrike" cap="none" normalizeH="0" baseline="0" dirty="0">
              <a:ln>
                <a:noFill/>
              </a:ln>
              <a:solidFill>
                <a:schemeClr val="tx1"/>
              </a:solidFill>
              <a:effectLst/>
              <a:latin typeface="Arial" panose="020B0604020202020204" pitchFamily="34" charset="0"/>
            </a:endParaRPr>
          </a:p>
        </p:txBody>
      </p:sp>
      <p:sp>
        <p:nvSpPr>
          <p:cNvPr id="6" name="正方形/長方形 15">
            <a:extLst>
              <a:ext uri="{FF2B5EF4-FFF2-40B4-BE49-F238E27FC236}">
                <a16:creationId xmlns:a16="http://schemas.microsoft.com/office/drawing/2014/main" id="{02D15022-8BC6-7762-F3F4-02B8BDB13199}"/>
              </a:ext>
            </a:extLst>
          </p:cNvPr>
          <p:cNvSpPr>
            <a:spLocks noChangeArrowheads="1"/>
          </p:cNvSpPr>
          <p:nvPr/>
        </p:nvSpPr>
        <p:spPr bwMode="auto">
          <a:xfrm>
            <a:off x="485139" y="8001000"/>
            <a:ext cx="6053455" cy="1264920"/>
          </a:xfrm>
          <a:prstGeom prst="rect">
            <a:avLst/>
          </a:prstGeom>
          <a:solidFill>
            <a:srgbClr val="FFFFFF"/>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3600" b="1" i="0" u="sng" strike="noStrike" cap="none" normalizeH="0" baseline="0" dirty="0">
                <a:ln>
                  <a:noFill/>
                </a:ln>
                <a:solidFill>
                  <a:srgbClr val="002060"/>
                </a:solidFill>
                <a:effectLst/>
                <a:latin typeface="Arial" panose="020B0604020202020204" pitchFamily="34" charset="0"/>
                <a:ea typeface="HGP行書体" panose="03000600000000000000" pitchFamily="66" charset="-128"/>
                <a:cs typeface="Segoe UI Symbol" panose="020B0502040204020203" pitchFamily="34" charset="0"/>
              </a:rPr>
              <a:t>♬</a:t>
            </a:r>
            <a:r>
              <a:rPr kumimoji="0" lang="en-US" altLang="ja-JP" sz="3600" b="1" i="0" u="sng" strike="noStrike" cap="none" normalizeH="0" baseline="0" dirty="0">
                <a:ln>
                  <a:noFill/>
                </a:ln>
                <a:solidFill>
                  <a:srgbClr val="002060"/>
                </a:solidFill>
                <a:effectLst/>
                <a:latin typeface="Arial" panose="020B0604020202020204" pitchFamily="34" charset="0"/>
                <a:ea typeface="HGP行書体" panose="03000600000000000000" pitchFamily="66" charset="-128"/>
                <a:cs typeface="Times New Roman" panose="02020603050405020304" pitchFamily="18" charset="0"/>
              </a:rPr>
              <a:t> </a:t>
            </a:r>
            <a:r>
              <a:rPr kumimoji="0" lang="ja-JP" altLang="en-US" sz="3600" b="1" i="0" u="sng" strike="noStrike" cap="none" normalizeH="0" baseline="0" dirty="0">
                <a:ln>
                  <a:noFill/>
                </a:ln>
                <a:solidFill>
                  <a:srgbClr val="002060"/>
                </a:solidFill>
                <a:effectLst/>
                <a:latin typeface="Arial" panose="020B0604020202020204" pitchFamily="34" charset="0"/>
                <a:ea typeface="HGP行書体" panose="03000600000000000000" pitchFamily="66" charset="-128"/>
                <a:cs typeface="Times New Roman" panose="02020603050405020304" pitchFamily="18" charset="0"/>
              </a:rPr>
              <a:t>開 催 日 時 </a:t>
            </a:r>
            <a:r>
              <a:rPr kumimoji="0" lang="ja-JP" altLang="en-US" sz="3600" b="1" i="0" u="sng" strike="noStrike" cap="none" normalizeH="0" baseline="0" dirty="0">
                <a:ln>
                  <a:noFill/>
                </a:ln>
                <a:solidFill>
                  <a:srgbClr val="002060"/>
                </a:solidFill>
                <a:effectLst/>
                <a:latin typeface="Arial" panose="020B0604020202020204" pitchFamily="34" charset="0"/>
                <a:ea typeface="HGP行書体" panose="03000600000000000000" pitchFamily="66" charset="-128"/>
                <a:cs typeface="Segoe UI Symbol" panose="020B0502040204020203" pitchFamily="34" charset="0"/>
              </a:rPr>
              <a:t>♬</a:t>
            </a:r>
            <a:endParaRPr kumimoji="0" lang="ja-JP" altLang="en-US" sz="1200" b="0" i="0" u="none" strike="noStrike" cap="none" normalizeH="0" baseline="0" dirty="0">
              <a:ln>
                <a:noFill/>
              </a:ln>
              <a:solidFill>
                <a:schemeClr val="tx1"/>
              </a:solidFill>
              <a:effectLst/>
              <a:latin typeface="Arial" panose="020B0604020202020204" pitchFamily="34" charset="0"/>
              <a:cs typeface="ＭＳ Ｐゴシック" panose="020B060007020508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ja-JP" sz="3200" b="1" dirty="0">
                <a:solidFill>
                  <a:srgbClr val="404040"/>
                </a:solidFill>
                <a:latin typeface="Arial" panose="020B0604020202020204" pitchFamily="34" charset="0"/>
                <a:ea typeface="HGP創英ﾌﾟﾚｾﾞﾝｽEB" panose="02020800000000000000" pitchFamily="18" charset="-128"/>
                <a:cs typeface="Times New Roman" panose="02020603050405020304" pitchFamily="18" charset="0"/>
              </a:rPr>
              <a:t>10</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月</a:t>
            </a:r>
            <a:r>
              <a:rPr kumimoji="0" lang="en-US" altLang="ja-JP"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14</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日</a:t>
            </a:r>
            <a:r>
              <a:rPr kumimoji="0" lang="en-US" altLang="ja-JP"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土</a:t>
            </a:r>
            <a:r>
              <a:rPr kumimoji="0" lang="en-US" altLang="ja-JP"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)14</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a:t>
            </a:r>
            <a:r>
              <a:rPr kumimoji="0" lang="en-US" altLang="ja-JP"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00</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a:t>
            </a: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7" name="正方形/長方形 6">
            <a:extLst>
              <a:ext uri="{FF2B5EF4-FFF2-40B4-BE49-F238E27FC236}">
                <a16:creationId xmlns:a16="http://schemas.microsoft.com/office/drawing/2014/main" id="{511E5961-045C-7FE7-2530-59ADE079987C}"/>
              </a:ext>
            </a:extLst>
          </p:cNvPr>
          <p:cNvSpPr/>
          <p:nvPr/>
        </p:nvSpPr>
        <p:spPr>
          <a:xfrm>
            <a:off x="419100" y="411479"/>
            <a:ext cx="6179820" cy="1507253"/>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8" name="図 7">
            <a:extLst>
              <a:ext uri="{FF2B5EF4-FFF2-40B4-BE49-F238E27FC236}">
                <a16:creationId xmlns:a16="http://schemas.microsoft.com/office/drawing/2014/main" id="{CB74A19B-722E-B754-343F-DC9BF00BA2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25167" y="2977755"/>
            <a:ext cx="3521710" cy="2343150"/>
          </a:xfrm>
          <a:prstGeom prst="rect">
            <a:avLst/>
          </a:prstGeom>
          <a:effectLst>
            <a:softEdge rad="127000"/>
          </a:effectLst>
        </p:spPr>
      </p:pic>
      <p:pic>
        <p:nvPicPr>
          <p:cNvPr id="9" name="図 8">
            <a:extLst>
              <a:ext uri="{FF2B5EF4-FFF2-40B4-BE49-F238E27FC236}">
                <a16:creationId xmlns:a16="http://schemas.microsoft.com/office/drawing/2014/main" id="{69F91CA4-35DE-92F8-3710-AE0AB125EB1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9100" y="2141936"/>
            <a:ext cx="3408680" cy="2266950"/>
          </a:xfrm>
          <a:prstGeom prst="rect">
            <a:avLst/>
          </a:prstGeom>
          <a:effectLst>
            <a:softEdge rad="127000"/>
          </a:effectLst>
        </p:spPr>
      </p:pic>
      <p:sp>
        <p:nvSpPr>
          <p:cNvPr id="14" name="正方形/長方形 6">
            <a:extLst>
              <a:ext uri="{FF2B5EF4-FFF2-40B4-BE49-F238E27FC236}">
                <a16:creationId xmlns:a16="http://schemas.microsoft.com/office/drawing/2014/main" id="{6B90D49A-F94F-3CB0-3D40-196F54329B7B}"/>
              </a:ext>
            </a:extLst>
          </p:cNvPr>
          <p:cNvSpPr>
            <a:spLocks noChangeArrowheads="1"/>
          </p:cNvSpPr>
          <p:nvPr/>
        </p:nvSpPr>
        <p:spPr bwMode="auto">
          <a:xfrm>
            <a:off x="88901" y="4337966"/>
            <a:ext cx="163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9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a:t>
            </a:r>
            <a:r>
              <a:rPr kumimoji="0" lang="ja-JP" altLang="ja-JP" sz="9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イメージ画像</a:t>
            </a:r>
            <a:endParaRPr kumimoji="0" lang="ja-JP" altLang="ja-JP" sz="1200" b="0" i="0" u="none" strike="noStrike" cap="none" normalizeH="0" baseline="0" dirty="0">
              <a:ln>
                <a:noFill/>
              </a:ln>
              <a:solidFill>
                <a:schemeClr val="tx1"/>
              </a:solidFill>
              <a:effectLst/>
              <a:latin typeface="Arial" panose="020B0604020202020204" pitchFamily="34" charset="0"/>
            </a:endParaRPr>
          </a:p>
        </p:txBody>
      </p:sp>
      <p:sp>
        <p:nvSpPr>
          <p:cNvPr id="17" name="正方形/長方形 2">
            <a:extLst>
              <a:ext uri="{FF2B5EF4-FFF2-40B4-BE49-F238E27FC236}">
                <a16:creationId xmlns:a16="http://schemas.microsoft.com/office/drawing/2014/main" id="{EC1225B5-8F6B-28B6-8A6A-6AB2630D7E37}"/>
              </a:ext>
            </a:extLst>
          </p:cNvPr>
          <p:cNvSpPr>
            <a:spLocks noChangeArrowheads="1"/>
          </p:cNvSpPr>
          <p:nvPr/>
        </p:nvSpPr>
        <p:spPr bwMode="auto">
          <a:xfrm>
            <a:off x="1171575" y="7686754"/>
            <a:ext cx="45148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000" b="1"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※出演者の都合により演奏楽器が異なる場合もございますのでご了承ください。</a:t>
            </a:r>
            <a:endParaRPr kumimoji="0" lang="ja-JP" altLang="ja-JP" sz="1200" b="0" i="0" u="none" strike="noStrike" cap="none" normalizeH="0" baseline="0" dirty="0">
              <a:ln>
                <a:noFill/>
              </a:ln>
              <a:solidFill>
                <a:schemeClr val="tx1"/>
              </a:solidFill>
              <a:effectLst/>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0" name="Rectangle 20">
            <a:extLst>
              <a:ext uri="{FF2B5EF4-FFF2-40B4-BE49-F238E27FC236}">
                <a16:creationId xmlns:a16="http://schemas.microsoft.com/office/drawing/2014/main" id="{AA003521-A109-3372-ACDE-E1CBB877658B}"/>
              </a:ext>
            </a:extLst>
          </p:cNvPr>
          <p:cNvSpPr>
            <a:spLocks noChangeArrowheads="1"/>
          </p:cNvSpPr>
          <p:nvPr/>
        </p:nvSpPr>
        <p:spPr bwMode="auto">
          <a:xfrm>
            <a:off x="-76200" y="41148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Tree>
    <p:extLst>
      <p:ext uri="{BB962C8B-B14F-4D97-AF65-F5344CB8AC3E}">
        <p14:creationId xmlns:p14="http://schemas.microsoft.com/office/powerpoint/2010/main" val="41911948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140</TotalTime>
  <Words>102</Words>
  <Application>Microsoft Office PowerPoint</Application>
  <PresentationFormat>A4 210 x 297 mm</PresentationFormat>
  <Paragraphs>10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Meiryo UI</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野田 涼平</dc:creator>
  <cp:lastModifiedBy>田淵 朋世</cp:lastModifiedBy>
  <cp:revision>15</cp:revision>
  <dcterms:created xsi:type="dcterms:W3CDTF">2023-03-14T01:30:34Z</dcterms:created>
  <dcterms:modified xsi:type="dcterms:W3CDTF">2023-09-11T13:08:12Z</dcterms:modified>
</cp:coreProperties>
</file>