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68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00"/>
    <a:srgbClr val="CCFFCC"/>
    <a:srgbClr val="FFCCFF"/>
    <a:srgbClr val="0070C0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772" y="960"/>
      </p:cViewPr>
      <p:guideLst>
        <p:guide orient="horz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29275-DFA3-4CB9-8605-CC3D78DD9506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4B72D0-F367-4480-BB0B-3651C7A0A4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5689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4B72D0-F367-4480-BB0B-3651C7A0A46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52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6658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666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9014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0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1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100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5316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285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80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FB5EB-ADAA-4FBC-A8D1-83EACD394142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527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FB5EB-ADAA-4FBC-A8D1-83EACD394142}" type="datetimeFigureOut">
              <a:rPr kumimoji="1" lang="ja-JP" altLang="en-US" smtClean="0"/>
              <a:t>2023/9/11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F5CD4-A061-4D8B-84E9-0337182753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95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和紙">
            <a:extLst>
              <a:ext uri="{FF2B5EF4-FFF2-40B4-BE49-F238E27FC236}">
                <a16:creationId xmlns:a16="http://schemas.microsoft.com/office/drawing/2014/main" id="{219030EA-DE32-35DC-4EB1-5686683E5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77"/>
          <a:stretch/>
        </p:blipFill>
        <p:spPr bwMode="auto">
          <a:xfrm>
            <a:off x="0" y="0"/>
            <a:ext cx="6858000" cy="827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0862A2A-388B-20AE-1555-5D0B1498A8B4}"/>
              </a:ext>
            </a:extLst>
          </p:cNvPr>
          <p:cNvSpPr/>
          <p:nvPr/>
        </p:nvSpPr>
        <p:spPr>
          <a:xfrm>
            <a:off x="250783" y="163649"/>
            <a:ext cx="6364796" cy="7946805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80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5326D96B-2D47-45A9-9206-54E4F295372F}"/>
              </a:ext>
            </a:extLst>
          </p:cNvPr>
          <p:cNvSpPr/>
          <p:nvPr/>
        </p:nvSpPr>
        <p:spPr>
          <a:xfrm>
            <a:off x="-4824" y="8275655"/>
            <a:ext cx="6857999" cy="16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開催日時</a:t>
            </a:r>
            <a:endParaRPr kumimoji="1" lang="en-US" altLang="ja-JP" sz="2400" b="1" dirty="0">
              <a:ln w="0"/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2023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年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11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27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日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(</a:t>
            </a:r>
            <a:r>
              <a:rPr kumimoji="1" lang="ja-JP" altLang="en-US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月</a:t>
            </a:r>
            <a:r>
              <a:rPr kumimoji="1" lang="en-US" altLang="ja-JP" sz="3200" b="1" dirty="0">
                <a:ln w="0"/>
                <a:solidFill>
                  <a:schemeClr val="tx1"/>
                </a:solidFill>
                <a:latin typeface="UD デジタル 教科書体 NP-B"/>
                <a:ea typeface="UD デジタル 教科書体 NP-B"/>
              </a:rPr>
              <a:t>)</a:t>
            </a:r>
            <a:endParaRPr lang="en-US" altLang="ja-JP" sz="3200" b="1" dirty="0">
              <a:ln w="0"/>
              <a:solidFill>
                <a:schemeClr val="tx1"/>
              </a:solidFill>
              <a:latin typeface="UD デジタル 教科書体 NP-B"/>
              <a:ea typeface="UD デジタル 教科書体 NP-B"/>
            </a:endParaRPr>
          </a:p>
          <a:p>
            <a:pPr algn="ctr"/>
            <a:r>
              <a:rPr kumimoji="1" lang="ja-JP" altLang="en-US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午後</a:t>
            </a:r>
            <a:r>
              <a:rPr kumimoji="1" lang="en-US" altLang="ja-JP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時～午後</a:t>
            </a:r>
            <a:r>
              <a:rPr kumimoji="1" lang="en-US" altLang="ja-JP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</a:t>
            </a:r>
            <a:r>
              <a:rPr kumimoji="1" lang="ja-JP" altLang="en-US" sz="2800" b="1" dirty="0">
                <a:ln w="0"/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時</a:t>
            </a:r>
            <a:endParaRPr kumimoji="1" lang="en-US" altLang="zh-TW" sz="2800" b="1" dirty="0">
              <a:ln w="0"/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050" name="Picture 2" descr="コリスライブ | シニア向けオンラインレク">
            <a:extLst>
              <a:ext uri="{FF2B5EF4-FFF2-40B4-BE49-F238E27FC236}">
                <a16:creationId xmlns:a16="http://schemas.microsoft.com/office/drawing/2014/main" id="{1CED86A6-1DAC-4C68-81B0-1C0318F2E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804" y="9508176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32AEDFE4-6007-8EAF-1D3E-51D1B8F701C3}"/>
              </a:ext>
            </a:extLst>
          </p:cNvPr>
          <p:cNvGrpSpPr/>
          <p:nvPr/>
        </p:nvGrpSpPr>
        <p:grpSpPr>
          <a:xfrm>
            <a:off x="494702" y="333709"/>
            <a:ext cx="5868596" cy="1298187"/>
            <a:chOff x="1117600" y="1616574"/>
            <a:chExt cx="9956800" cy="3472798"/>
          </a:xfrm>
        </p:grpSpPr>
        <p:grpSp>
          <p:nvGrpSpPr>
            <p:cNvPr id="5" name="グループ化 4">
              <a:extLst>
                <a:ext uri="{FF2B5EF4-FFF2-40B4-BE49-F238E27FC236}">
                  <a16:creationId xmlns:a16="http://schemas.microsoft.com/office/drawing/2014/main" id="{9D39381D-B9C1-2C66-D2A0-690DF5E719AF}"/>
                </a:ext>
              </a:extLst>
            </p:cNvPr>
            <p:cNvGrpSpPr/>
            <p:nvPr/>
          </p:nvGrpSpPr>
          <p:grpSpPr>
            <a:xfrm>
              <a:off x="1117600" y="1616574"/>
              <a:ext cx="9956800" cy="3472798"/>
              <a:chOff x="352424" y="1352747"/>
              <a:chExt cx="11487152" cy="4006564"/>
            </a:xfrm>
          </p:grpSpPr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id="{9A2264C1-BF6E-DF9C-9D8A-976BB63B0A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424" y="1352747"/>
                <a:ext cx="11487152" cy="4006564"/>
              </a:xfrm>
              <a:prstGeom prst="rect">
                <a:avLst/>
              </a:prstGeom>
            </p:spPr>
          </p:pic>
          <p:sp>
            <p:nvSpPr>
              <p:cNvPr id="9" name="正方形/長方形 8">
                <a:extLst>
                  <a:ext uri="{FF2B5EF4-FFF2-40B4-BE49-F238E27FC236}">
                    <a16:creationId xmlns:a16="http://schemas.microsoft.com/office/drawing/2014/main" id="{632A8576-CCA7-2D6E-1D6D-18EAF155C115}"/>
                  </a:ext>
                </a:extLst>
              </p:cNvPr>
              <p:cNvSpPr/>
              <p:nvPr/>
            </p:nvSpPr>
            <p:spPr>
              <a:xfrm>
                <a:off x="1457325" y="2117726"/>
                <a:ext cx="9296400" cy="2268000"/>
              </a:xfrm>
              <a:prstGeom prst="rect">
                <a:avLst/>
              </a:prstGeom>
              <a:solidFill>
                <a:schemeClr val="bg1">
                  <a:alpha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n-cs"/>
                </a:endParaRPr>
              </a:p>
            </p:txBody>
          </p: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92942BEF-DCDC-BBFD-4F3E-186AFC2E0A6B}"/>
                </a:ext>
              </a:extLst>
            </p:cNvPr>
            <p:cNvSpPr txBox="1"/>
            <p:nvPr/>
          </p:nvSpPr>
          <p:spPr>
            <a:xfrm>
              <a:off x="1493837" y="2262379"/>
              <a:ext cx="9204325" cy="140988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  <a:cs typeface="+mn-cs"/>
                </a:rPr>
                <a:t>ふれあい川柳</a:t>
              </a:r>
              <a:endPara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</p:grpSp>
      <p:pic>
        <p:nvPicPr>
          <p:cNvPr id="10" name="図 9" descr="グリーン, 座る, テーブル, 持つ が含まれている画像&#10;&#10;自動的に生成された説明">
            <a:extLst>
              <a:ext uri="{FF2B5EF4-FFF2-40B4-BE49-F238E27FC236}">
                <a16:creationId xmlns:a16="http://schemas.microsoft.com/office/drawing/2014/main" id="{4B9FD905-D6B7-E806-8DA4-6D240E16ED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855" flipH="1">
            <a:off x="5218846" y="463515"/>
            <a:ext cx="1021038" cy="1535811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6CC59E9B-6DD7-C8CB-460B-1F018E3231C9}"/>
              </a:ext>
            </a:extLst>
          </p:cNvPr>
          <p:cNvSpPr txBox="1"/>
          <p:nvPr/>
        </p:nvSpPr>
        <p:spPr>
          <a:xfrm>
            <a:off x="5363301" y="-2392693"/>
            <a:ext cx="461665" cy="73307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 w="127000">
                  <a:noFill/>
                </a:ln>
                <a:gradFill flip="none" rotWithShape="1">
                  <a:gsLst>
                    <a:gs pos="0">
                      <a:srgbClr val="F2E86A"/>
                    </a:gs>
                    <a:gs pos="54000">
                      <a:srgbClr val="D2A213"/>
                    </a:gs>
                    <a:gs pos="100000">
                      <a:srgbClr val="F2E86A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/>
                <a:uLnTx/>
                <a:uFillTx/>
                <a:latin typeface="HGS明朝E" panose="02020900000000000000" pitchFamily="18" charset="-128"/>
                <a:ea typeface="HGS明朝E" panose="02020900000000000000" pitchFamily="18" charset="-128"/>
                <a:cs typeface="+mn-cs"/>
              </a:rPr>
              <a:t>金賞</a:t>
            </a:r>
          </a:p>
        </p:txBody>
      </p:sp>
      <p:pic>
        <p:nvPicPr>
          <p:cNvPr id="18" name="図 17" descr="携帯電話を持っている男性&#10;&#10;中程度の精度で自動的に生成された説明">
            <a:extLst>
              <a:ext uri="{FF2B5EF4-FFF2-40B4-BE49-F238E27FC236}">
                <a16:creationId xmlns:a16="http://schemas.microsoft.com/office/drawing/2014/main" id="{B1735410-16ED-F38B-34AE-60B9224ACD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4" t="8455" r="18889" b="25185"/>
          <a:stretch/>
        </p:blipFill>
        <p:spPr>
          <a:xfrm>
            <a:off x="572579" y="6325181"/>
            <a:ext cx="2689908" cy="16148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2" name="テキスト ボックス 7">
            <a:extLst>
              <a:ext uri="{FF2B5EF4-FFF2-40B4-BE49-F238E27FC236}">
                <a16:creationId xmlns:a16="http://schemas.microsoft.com/office/drawing/2014/main" id="{CC16345F-76A1-431F-A519-54A95DA818F2}"/>
              </a:ext>
            </a:extLst>
          </p:cNvPr>
          <p:cNvSpPr txBox="1"/>
          <p:nvPr/>
        </p:nvSpPr>
        <p:spPr>
          <a:xfrm>
            <a:off x="-7729" y="7594583"/>
            <a:ext cx="3669544" cy="346249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  <p:txBody>
          <a:bodyPr wrap="square" lIns="99060" tIns="49530" rIns="99060" bIns="4953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小倉ひかる　 見川文雄</a:t>
            </a:r>
          </a:p>
        </p:txBody>
      </p:sp>
      <p:sp>
        <p:nvSpPr>
          <p:cNvPr id="54" name="テキスト ボックス 7">
            <a:extLst>
              <a:ext uri="{FF2B5EF4-FFF2-40B4-BE49-F238E27FC236}">
                <a16:creationId xmlns:a16="http://schemas.microsoft.com/office/drawing/2014/main" id="{6CEA46D3-F5D5-AF3E-BB3F-43C60736DC2C}"/>
              </a:ext>
            </a:extLst>
          </p:cNvPr>
          <p:cNvSpPr txBox="1"/>
          <p:nvPr/>
        </p:nvSpPr>
        <p:spPr>
          <a:xfrm>
            <a:off x="3424175" y="6333050"/>
            <a:ext cx="3669544" cy="1638910"/>
          </a:xfrm>
          <a:prstGeom prst="rect">
            <a:avLst/>
          </a:prstGeom>
          <a:noFill/>
          <a:effectLst>
            <a:glow>
              <a:schemeClr val="accent1"/>
            </a:glow>
          </a:effectLst>
        </p:spPr>
        <p:txBody>
          <a:bodyPr wrap="square" lIns="99060" tIns="49530" rIns="99060" bIns="49530" anchor="t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句会形式の川柳番組</a:t>
            </a:r>
            <a:r>
              <a:rPr lang="en-US" altLang="ja-JP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みなさんの採点で各賞を決定！</a:t>
            </a:r>
            <a:endParaRPr lang="en-US" altLang="ja-JP" sz="1600" dirty="0">
              <a:solidFill>
                <a:schemeClr val="bg1">
                  <a:lumMod val="95000"/>
                </a:schemeClr>
              </a:solidFill>
              <a:effectLst>
                <a:glow rad="228600">
                  <a:schemeClr val="tx1"/>
                </a:glow>
              </a:effectLst>
              <a:latin typeface="UD デジタル 教科書体 N-B"/>
              <a:ea typeface="UD デジタル 教科書体 N-B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見川賞、ひかる賞も表彰！</a:t>
            </a:r>
            <a:endParaRPr lang="en-US" altLang="ja-JP" sz="1600" dirty="0">
              <a:solidFill>
                <a:schemeClr val="bg1">
                  <a:lumMod val="95000"/>
                </a:schemeClr>
              </a:solidFill>
              <a:effectLst>
                <a:glow rad="228600">
                  <a:schemeClr val="tx1"/>
                </a:glow>
              </a:effectLst>
              <a:latin typeface="UD デジタル 教科書体 N-B"/>
              <a:ea typeface="UD デジタル 教科書体 N-B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即興で川柳づくりのコーナーも</a:t>
            </a:r>
            <a:endParaRPr lang="en-US" altLang="ja-JP" sz="1600" dirty="0">
              <a:solidFill>
                <a:schemeClr val="bg1">
                  <a:lumMod val="95000"/>
                </a:schemeClr>
              </a:solidFill>
              <a:effectLst>
                <a:glow rad="228600">
                  <a:schemeClr val="tx1"/>
                </a:glow>
              </a:effectLst>
              <a:latin typeface="UD デジタル 教科書体 N-B"/>
              <a:ea typeface="UD デジタル 教科書体 N-B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>
                <a:solidFill>
                  <a:schemeClr val="bg1">
                    <a:lumMod val="95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UD デジタル 教科書体 N-B"/>
                <a:ea typeface="UD デジタル 教科書体 N-B"/>
              </a:rPr>
              <a:t>あります！</a:t>
            </a: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6612D0E2-A9B4-6CF5-A140-292CD883A865}"/>
              </a:ext>
            </a:extLst>
          </p:cNvPr>
          <p:cNvGrpSpPr/>
          <p:nvPr/>
        </p:nvGrpSpPr>
        <p:grpSpPr>
          <a:xfrm>
            <a:off x="4506904" y="1721567"/>
            <a:ext cx="1423869" cy="4422455"/>
            <a:chOff x="-1819501" y="1658767"/>
            <a:chExt cx="1423869" cy="5756198"/>
          </a:xfrm>
        </p:grpSpPr>
        <p:pic>
          <p:nvPicPr>
            <p:cNvPr id="12" name="図 11" descr="背景パターン が含まれている画像&#10;&#10;自動的に生成された説明">
              <a:extLst>
                <a:ext uri="{FF2B5EF4-FFF2-40B4-BE49-F238E27FC236}">
                  <a16:creationId xmlns:a16="http://schemas.microsoft.com/office/drawing/2014/main" id="{B537AD74-2522-E4FC-0C68-231CEABB69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30" t="-51" r="25002"/>
            <a:stretch/>
          </p:blipFill>
          <p:spPr>
            <a:xfrm>
              <a:off x="-1819501" y="1658767"/>
              <a:ext cx="1423869" cy="5756198"/>
            </a:xfrm>
            <a:prstGeom prst="rect">
              <a:avLst/>
            </a:prstGeom>
          </p:spPr>
        </p:pic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11F51EA9-2237-1752-264B-702B1E082B41}"/>
                </a:ext>
              </a:extLst>
            </p:cNvPr>
            <p:cNvSpPr txBox="1"/>
            <p:nvPr/>
          </p:nvSpPr>
          <p:spPr>
            <a:xfrm>
              <a:off x="-1517764" y="1879780"/>
              <a:ext cx="923330" cy="492734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24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卒寿過ぎ　聴く耳持たず</a:t>
              </a:r>
              <a:endParaRPr kumimoji="1" lang="en-US" altLang="ja-JP" sz="2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r>
                <a:rPr kumimoji="1" lang="ja-JP" altLang="en-US" sz="24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　　　　　　　　杖持たず</a:t>
              </a:r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7F46B6CA-DD9C-13C3-2C29-606EE0808B86}"/>
              </a:ext>
            </a:extLst>
          </p:cNvPr>
          <p:cNvGrpSpPr/>
          <p:nvPr/>
        </p:nvGrpSpPr>
        <p:grpSpPr>
          <a:xfrm>
            <a:off x="5692741" y="1618450"/>
            <a:ext cx="824806" cy="1060906"/>
            <a:chOff x="2233154" y="515984"/>
            <a:chExt cx="824806" cy="1060906"/>
          </a:xfrm>
        </p:grpSpPr>
        <p:pic>
          <p:nvPicPr>
            <p:cNvPr id="27" name="図 26" descr="図形, 円&#10;&#10;自動的に生成された説明">
              <a:extLst>
                <a:ext uri="{FF2B5EF4-FFF2-40B4-BE49-F238E27FC236}">
                  <a16:creationId xmlns:a16="http://schemas.microsoft.com/office/drawing/2014/main" id="{C6BB37EC-7FC0-6D04-BD5C-FEEB25600B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154" y="515984"/>
              <a:ext cx="824806" cy="1060906"/>
            </a:xfrm>
            <a:prstGeom prst="rect">
              <a:avLst/>
            </a:prstGeom>
          </p:spPr>
        </p:pic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4A67B470-9084-4BA9-181D-4FF51464E252}"/>
                </a:ext>
              </a:extLst>
            </p:cNvPr>
            <p:cNvSpPr txBox="1"/>
            <p:nvPr/>
          </p:nvSpPr>
          <p:spPr>
            <a:xfrm>
              <a:off x="2408899" y="643253"/>
              <a:ext cx="461665" cy="55399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dirty="0">
                  <a:latin typeface="HGS創英ﾌﾟﾚｾﾞﾝｽEB" panose="02020800000000000000" pitchFamily="18" charset="-128"/>
                  <a:ea typeface="HGS創英ﾌﾟﾚｾﾞﾝｽEB" panose="02020800000000000000" pitchFamily="18" charset="-128"/>
                </a:rPr>
                <a:t>金賞</a:t>
              </a:r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7A36E233-CED4-F3DB-4586-996C702FB781}"/>
              </a:ext>
            </a:extLst>
          </p:cNvPr>
          <p:cNvGrpSpPr/>
          <p:nvPr/>
        </p:nvGrpSpPr>
        <p:grpSpPr>
          <a:xfrm>
            <a:off x="2497165" y="1721567"/>
            <a:ext cx="1423869" cy="4422455"/>
            <a:chOff x="-1819501" y="1658767"/>
            <a:chExt cx="1423869" cy="5756198"/>
          </a:xfrm>
        </p:grpSpPr>
        <p:pic>
          <p:nvPicPr>
            <p:cNvPr id="43" name="図 42" descr="背景パターン が含まれている画像&#10;&#10;自動的に生成された説明">
              <a:extLst>
                <a:ext uri="{FF2B5EF4-FFF2-40B4-BE49-F238E27FC236}">
                  <a16:creationId xmlns:a16="http://schemas.microsoft.com/office/drawing/2014/main" id="{29AABB05-A5EB-A800-4EF7-14B65C9138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30" t="-51" r="25002"/>
            <a:stretch/>
          </p:blipFill>
          <p:spPr>
            <a:xfrm>
              <a:off x="-1819501" y="1658767"/>
              <a:ext cx="1423869" cy="5756198"/>
            </a:xfrm>
            <a:prstGeom prst="rect">
              <a:avLst/>
            </a:prstGeom>
          </p:spPr>
        </p:pic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E0DACCF6-2DEB-975E-D586-DA7E0B58CC65}"/>
                </a:ext>
              </a:extLst>
            </p:cNvPr>
            <p:cNvSpPr txBox="1"/>
            <p:nvPr/>
          </p:nvSpPr>
          <p:spPr>
            <a:xfrm>
              <a:off x="-1517764" y="1879780"/>
              <a:ext cx="923330" cy="492734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24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人生は　心を鍛える</a:t>
              </a:r>
              <a:endParaRPr kumimoji="1" lang="en-US" altLang="ja-JP" sz="2400" b="1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r>
                <a:rPr kumimoji="1" lang="ja-JP" altLang="en-US" sz="24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　　　　　　　　散歩かな</a:t>
              </a:r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0602ADA6-FEAE-96AB-C671-AC582D801D20}"/>
              </a:ext>
            </a:extLst>
          </p:cNvPr>
          <p:cNvGrpSpPr/>
          <p:nvPr/>
        </p:nvGrpSpPr>
        <p:grpSpPr>
          <a:xfrm>
            <a:off x="487425" y="1721567"/>
            <a:ext cx="1423869" cy="4422455"/>
            <a:chOff x="-1819501" y="1658767"/>
            <a:chExt cx="1423869" cy="5756198"/>
          </a:xfrm>
        </p:grpSpPr>
        <p:pic>
          <p:nvPicPr>
            <p:cNvPr id="47" name="図 46" descr="背景パターン が含まれている画像&#10;&#10;自動的に生成された説明">
              <a:extLst>
                <a:ext uri="{FF2B5EF4-FFF2-40B4-BE49-F238E27FC236}">
                  <a16:creationId xmlns:a16="http://schemas.microsoft.com/office/drawing/2014/main" id="{BA40EC13-FD34-5A46-C3F0-EE6617AC90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30" t="-51" r="25002"/>
            <a:stretch/>
          </p:blipFill>
          <p:spPr>
            <a:xfrm>
              <a:off x="-1819501" y="1658767"/>
              <a:ext cx="1423869" cy="5756198"/>
            </a:xfrm>
            <a:prstGeom prst="rect">
              <a:avLst/>
            </a:prstGeom>
          </p:spPr>
        </p:pic>
        <p:sp>
          <p:nvSpPr>
            <p:cNvPr id="48" name="テキスト ボックス 47">
              <a:extLst>
                <a:ext uri="{FF2B5EF4-FFF2-40B4-BE49-F238E27FC236}">
                  <a16:creationId xmlns:a16="http://schemas.microsoft.com/office/drawing/2014/main" id="{3FFF1A02-C37C-AE8E-19D5-D09FAE4372E7}"/>
                </a:ext>
              </a:extLst>
            </p:cNvPr>
            <p:cNvSpPr txBox="1"/>
            <p:nvPr/>
          </p:nvSpPr>
          <p:spPr>
            <a:xfrm>
              <a:off x="-1405287" y="1879780"/>
              <a:ext cx="553998" cy="4927345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2400" b="1" dirty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あの頃の　大親友は　恋敵</a:t>
              </a:r>
            </a:p>
          </p:txBody>
        </p:sp>
      </p:grp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8FBF702D-D3E8-AE54-2EFD-34C9CDC3D1C3}"/>
              </a:ext>
            </a:extLst>
          </p:cNvPr>
          <p:cNvGrpSpPr/>
          <p:nvPr/>
        </p:nvGrpSpPr>
        <p:grpSpPr>
          <a:xfrm>
            <a:off x="3697720" y="1595336"/>
            <a:ext cx="824806" cy="1060906"/>
            <a:chOff x="2233154" y="515984"/>
            <a:chExt cx="824806" cy="1060906"/>
          </a:xfrm>
        </p:grpSpPr>
        <p:pic>
          <p:nvPicPr>
            <p:cNvPr id="50" name="図 49" descr="図形, 円&#10;&#10;自動的に生成された説明">
              <a:extLst>
                <a:ext uri="{FF2B5EF4-FFF2-40B4-BE49-F238E27FC236}">
                  <a16:creationId xmlns:a16="http://schemas.microsoft.com/office/drawing/2014/main" id="{8245F303-2D25-1730-B27F-100573BA40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154" y="515984"/>
              <a:ext cx="824806" cy="1060906"/>
            </a:xfrm>
            <a:prstGeom prst="rect">
              <a:avLst/>
            </a:prstGeom>
          </p:spPr>
        </p:pic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6468F596-9B99-882E-1D0D-C36C11922F70}"/>
                </a:ext>
              </a:extLst>
            </p:cNvPr>
            <p:cNvSpPr txBox="1"/>
            <p:nvPr/>
          </p:nvSpPr>
          <p:spPr>
            <a:xfrm>
              <a:off x="2408899" y="643253"/>
              <a:ext cx="461665" cy="55399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dirty="0">
                  <a:latin typeface="HGS創英ﾌﾟﾚｾﾞﾝｽEB" panose="02020800000000000000" pitchFamily="18" charset="-128"/>
                  <a:ea typeface="HGS創英ﾌﾟﾚｾﾞﾝｽEB" panose="02020800000000000000" pitchFamily="18" charset="-128"/>
                </a:rPr>
                <a:t>金賞</a:t>
              </a:r>
            </a:p>
          </p:txBody>
        </p:sp>
      </p:grp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398666C4-8C43-2EE5-52E6-D2CF5A6FD77B}"/>
              </a:ext>
            </a:extLst>
          </p:cNvPr>
          <p:cNvSpPr txBox="1"/>
          <p:nvPr/>
        </p:nvSpPr>
        <p:spPr>
          <a:xfrm>
            <a:off x="5932541" y="2686945"/>
            <a:ext cx="400110" cy="1208996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400" b="1" dirty="0"/>
              <a:t>テーマ：耳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DA260BA1-21AD-3188-43FE-B5345B4AE257}"/>
              </a:ext>
            </a:extLst>
          </p:cNvPr>
          <p:cNvSpPr txBox="1"/>
          <p:nvPr/>
        </p:nvSpPr>
        <p:spPr>
          <a:xfrm>
            <a:off x="3938507" y="2699293"/>
            <a:ext cx="400110" cy="1369712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400" b="1" dirty="0"/>
              <a:t>テーマ：鍛える</a:t>
            </a:r>
          </a:p>
        </p:txBody>
      </p: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2D9905C6-DD51-9D4D-484B-35A53CA0748E}"/>
              </a:ext>
            </a:extLst>
          </p:cNvPr>
          <p:cNvGrpSpPr/>
          <p:nvPr/>
        </p:nvGrpSpPr>
        <p:grpSpPr>
          <a:xfrm>
            <a:off x="1705070" y="1575399"/>
            <a:ext cx="824806" cy="1060906"/>
            <a:chOff x="2233154" y="515984"/>
            <a:chExt cx="824806" cy="1060906"/>
          </a:xfrm>
        </p:grpSpPr>
        <p:pic>
          <p:nvPicPr>
            <p:cNvPr id="57" name="図 56" descr="図形, 円&#10;&#10;自動的に生成された説明">
              <a:extLst>
                <a:ext uri="{FF2B5EF4-FFF2-40B4-BE49-F238E27FC236}">
                  <a16:creationId xmlns:a16="http://schemas.microsoft.com/office/drawing/2014/main" id="{728E0571-7749-053E-60DA-F5DA6A0C5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3154" y="515984"/>
              <a:ext cx="824806" cy="1060906"/>
            </a:xfrm>
            <a:prstGeom prst="rect">
              <a:avLst/>
            </a:prstGeom>
          </p:spPr>
        </p:pic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861E1328-A4A5-1B53-ACBB-EB4168E1C8FD}"/>
                </a:ext>
              </a:extLst>
            </p:cNvPr>
            <p:cNvSpPr txBox="1"/>
            <p:nvPr/>
          </p:nvSpPr>
          <p:spPr>
            <a:xfrm>
              <a:off x="2408899" y="643253"/>
              <a:ext cx="461665" cy="55399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dirty="0">
                  <a:latin typeface="HGS創英ﾌﾟﾚｾﾞﾝｽEB" panose="02020800000000000000" pitchFamily="18" charset="-128"/>
                  <a:ea typeface="HGS創英ﾌﾟﾚｾﾞﾝｽEB" panose="02020800000000000000" pitchFamily="18" charset="-128"/>
                </a:rPr>
                <a:t>金賞</a:t>
              </a:r>
            </a:p>
          </p:txBody>
        </p:sp>
      </p:grp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B98FE754-9BA5-FF41-D464-B8E299B31A38}"/>
              </a:ext>
            </a:extLst>
          </p:cNvPr>
          <p:cNvSpPr txBox="1"/>
          <p:nvPr/>
        </p:nvSpPr>
        <p:spPr>
          <a:xfrm>
            <a:off x="1919353" y="2679355"/>
            <a:ext cx="400110" cy="1514867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1400" b="1" dirty="0"/>
              <a:t>テーマ：ライバル</a:t>
            </a:r>
            <a:endParaRPr kumimoji="1" lang="en-US" altLang="ja-JP" sz="1400" b="1" dirty="0"/>
          </a:p>
        </p:txBody>
      </p:sp>
    </p:spTree>
    <p:extLst>
      <p:ext uri="{BB962C8B-B14F-4D97-AF65-F5344CB8AC3E}">
        <p14:creationId xmlns:p14="http://schemas.microsoft.com/office/powerpoint/2010/main" val="89545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7" ma:contentTypeDescription="新しいドキュメントを作成します。" ma:contentTypeScope="" ma:versionID="059a45df9a9791ef43139fdb7e638f6d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dfe6284d62bdcd730faa2434b8ff21c1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53FCF474-9ACD-4EFC-819A-3DB4A8B2B3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198DC3F-3397-4C41-BAFB-0A13F1B974E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F95503-6E06-44A9-8ACD-7029616C0F7E}">
  <ds:schemaRefs>
    <ds:schemaRef ds:uri="http://purl.org/dc/terms/"/>
    <ds:schemaRef ds:uri="aa497eed-f72d-442f-adf5-cc88fbf9cce6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ccc50300-c016-41b3-baf7-1f053ea3de5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652</TotalTime>
  <Words>93</Words>
  <Application>Microsoft Office PowerPoint</Application>
  <PresentationFormat>A4 210 x 297 mm</PresentationFormat>
  <Paragraphs>23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HGS創英ﾌﾟﾚｾﾞﾝｽEB</vt:lpstr>
      <vt:lpstr>HGS明朝E</vt:lpstr>
      <vt:lpstr>UD デジタル 教科書体 N-B</vt:lpstr>
      <vt:lpstr>UD デジタル 教科書体 NP-B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寺田 勝也</dc:creator>
  <cp:lastModifiedBy>島田 敦</cp:lastModifiedBy>
  <cp:revision>68</cp:revision>
  <cp:lastPrinted>2023-08-16T09:33:17Z</cp:lastPrinted>
  <dcterms:created xsi:type="dcterms:W3CDTF">2021-12-24T07:23:06Z</dcterms:created>
  <dcterms:modified xsi:type="dcterms:W3CDTF">2023-09-11T02:22:50Z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