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81" r:id="rId3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621"/>
    <a:srgbClr val="E4480A"/>
    <a:srgbClr val="A56B31"/>
    <a:srgbClr val="4C2F2B"/>
    <a:srgbClr val="F2DEC1"/>
    <a:srgbClr val="C6742E"/>
    <a:srgbClr val="D3E0EC"/>
    <a:srgbClr val="C7E697"/>
    <a:srgbClr val="D64923"/>
    <a:srgbClr val="FB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9" autoAdjust="0"/>
    <p:restoredTop sz="94096" autoAdjust="0"/>
  </p:normalViewPr>
  <p:slideViewPr>
    <p:cSldViewPr snapToGrid="0">
      <p:cViewPr varScale="1">
        <p:scale>
          <a:sx n="46" d="100"/>
          <a:sy n="46" d="100"/>
        </p:scale>
        <p:origin x="1330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5F281723-8C85-43D2-D318-2926A20D78AD}"/>
              </a:ext>
            </a:extLst>
          </p:cNvPr>
          <p:cNvSpPr/>
          <p:nvPr/>
        </p:nvSpPr>
        <p:spPr>
          <a:xfrm>
            <a:off x="-232751" y="3135473"/>
            <a:ext cx="7943380" cy="51610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C6E62509-23BB-89E9-E8C9-7343C96D8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"/>
          <a:stretch>
            <a:fillRect/>
          </a:stretch>
        </p:blipFill>
        <p:spPr>
          <a:xfrm>
            <a:off x="-154166" y="-579769"/>
            <a:ext cx="7822604" cy="5154296"/>
          </a:xfrm>
          <a:custGeom>
            <a:avLst/>
            <a:gdLst>
              <a:gd name="connsiteX0" fmla="*/ 0 w 7556500"/>
              <a:gd name="connsiteY0" fmla="*/ 0 h 4978961"/>
              <a:gd name="connsiteX1" fmla="*/ 7556500 w 7556500"/>
              <a:gd name="connsiteY1" fmla="*/ 0 h 4978961"/>
              <a:gd name="connsiteX2" fmla="*/ 7556500 w 7556500"/>
              <a:gd name="connsiteY2" fmla="*/ 4978961 h 4978961"/>
              <a:gd name="connsiteX3" fmla="*/ 0 w 7556500"/>
              <a:gd name="connsiteY3" fmla="*/ 4298047 h 497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6500" h="4978961">
                <a:moveTo>
                  <a:pt x="0" y="0"/>
                </a:moveTo>
                <a:lnTo>
                  <a:pt x="7556500" y="0"/>
                </a:lnTo>
                <a:lnTo>
                  <a:pt x="7556500" y="4978961"/>
                </a:lnTo>
                <a:lnTo>
                  <a:pt x="0" y="4298047"/>
                </a:lnTo>
                <a:close/>
              </a:path>
            </a:pathLst>
          </a:cu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99CF236-C6F0-B39C-828D-4020F0DC2B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1"/>
          <a:stretch/>
        </p:blipFill>
        <p:spPr>
          <a:xfrm>
            <a:off x="-2853632" y="3371426"/>
            <a:ext cx="8575223" cy="3637396"/>
          </a:xfrm>
          <a:prstGeom prst="rect">
            <a:avLst/>
          </a:prstGeom>
          <a:effectLst>
            <a:glow rad="127000">
              <a:schemeClr val="bg1">
                <a:alpha val="94000"/>
              </a:schemeClr>
            </a:glow>
          </a:effec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DEEE6D2A-CDC4-04E7-EB71-7FDA10C7E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1"/>
          <a:stretch>
            <a:fillRect/>
          </a:stretch>
        </p:blipFill>
        <p:spPr>
          <a:xfrm>
            <a:off x="-23269" y="6732076"/>
            <a:ext cx="7644560" cy="4348498"/>
          </a:xfrm>
          <a:custGeom>
            <a:avLst/>
            <a:gdLst>
              <a:gd name="connsiteX0" fmla="*/ 0 w 7556500"/>
              <a:gd name="connsiteY0" fmla="*/ 0 h 4298406"/>
              <a:gd name="connsiteX1" fmla="*/ 7556500 w 7556500"/>
              <a:gd name="connsiteY1" fmla="*/ 665027 h 4298406"/>
              <a:gd name="connsiteX2" fmla="*/ 7556500 w 7556500"/>
              <a:gd name="connsiteY2" fmla="*/ 4298406 h 4298406"/>
              <a:gd name="connsiteX3" fmla="*/ 0 w 7556500"/>
              <a:gd name="connsiteY3" fmla="*/ 4298406 h 429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6500" h="4298406">
                <a:moveTo>
                  <a:pt x="0" y="0"/>
                </a:moveTo>
                <a:lnTo>
                  <a:pt x="7556500" y="665027"/>
                </a:lnTo>
                <a:lnTo>
                  <a:pt x="7556500" y="4298406"/>
                </a:lnTo>
                <a:lnTo>
                  <a:pt x="0" y="4298406"/>
                </a:lnTo>
                <a:close/>
              </a:path>
            </a:pathLst>
          </a:cu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9C32797-4160-2E45-698A-9048E35341E2}"/>
              </a:ext>
            </a:extLst>
          </p:cNvPr>
          <p:cNvSpPr txBox="1"/>
          <p:nvPr/>
        </p:nvSpPr>
        <p:spPr>
          <a:xfrm>
            <a:off x="4470631" y="2396915"/>
            <a:ext cx="3010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（富山県）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D286F6-2E3D-308D-8CC9-F2915973F062}"/>
              </a:ext>
            </a:extLst>
          </p:cNvPr>
          <p:cNvSpPr txBox="1"/>
          <p:nvPr/>
        </p:nvSpPr>
        <p:spPr>
          <a:xfrm>
            <a:off x="2507361" y="6702488"/>
            <a:ext cx="5305926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sp>
        <p:nvSpPr>
          <p:cNvPr id="45" name="TextBox 23">
            <a:extLst>
              <a:ext uri="{FF2B5EF4-FFF2-40B4-BE49-F238E27FC236}">
                <a16:creationId xmlns:a16="http://schemas.microsoft.com/office/drawing/2014/main" id="{6CE134C9-3A13-C47C-DB47-BB118F5148AC}"/>
              </a:ext>
            </a:extLst>
          </p:cNvPr>
          <p:cNvSpPr txBox="1"/>
          <p:nvPr/>
        </p:nvSpPr>
        <p:spPr>
          <a:xfrm>
            <a:off x="4631561" y="5151520"/>
            <a:ext cx="828151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0"/>
              </a:lnSpc>
            </a:pPr>
            <a:endParaRPr lang="en-US" altLang="ja-JP" sz="4200" b="1" dirty="0">
              <a:solidFill>
                <a:schemeClr val="bg1"/>
              </a:solidFill>
              <a:effectLst>
                <a:glow rad="25400">
                  <a:schemeClr val="tx1">
                    <a:lumMod val="85000"/>
                    <a:lumOff val="15000"/>
                  </a:schemeClr>
                </a:glow>
                <a:innerShdw blurRad="114300">
                  <a:prstClr val="black"/>
                </a:innerShdw>
              </a:effectLst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A973F255-5984-BC93-E771-A12130420352}"/>
              </a:ext>
            </a:extLst>
          </p:cNvPr>
          <p:cNvGrpSpPr/>
          <p:nvPr/>
        </p:nvGrpSpPr>
        <p:grpSpPr>
          <a:xfrm>
            <a:off x="2553280" y="5006435"/>
            <a:ext cx="5214087" cy="1434618"/>
            <a:chOff x="479136" y="5845334"/>
            <a:chExt cx="5214087" cy="1434618"/>
          </a:xfrm>
        </p:grpSpPr>
        <p:sp>
          <p:nvSpPr>
            <p:cNvPr id="44" name="TextBox 27">
              <a:extLst>
                <a:ext uri="{FF2B5EF4-FFF2-40B4-BE49-F238E27FC236}">
                  <a16:creationId xmlns:a16="http://schemas.microsoft.com/office/drawing/2014/main" id="{367A9F1E-893F-B08B-3E41-8629277DA32C}"/>
                </a:ext>
              </a:extLst>
            </p:cNvPr>
            <p:cNvSpPr txBox="1"/>
            <p:nvPr/>
          </p:nvSpPr>
          <p:spPr>
            <a:xfrm>
              <a:off x="1703560" y="6652978"/>
              <a:ext cx="3989663" cy="465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　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710116A-7DA2-9052-65DC-DAB7C6471020}"/>
                </a:ext>
              </a:extLst>
            </p:cNvPr>
            <p:cNvSpPr txBox="1"/>
            <p:nvPr/>
          </p:nvSpPr>
          <p:spPr>
            <a:xfrm rot="16200000">
              <a:off x="786066" y="5557250"/>
              <a:ext cx="1415772" cy="2029631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101600">
                      <a:srgbClr val="4A8A8C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D5EB8136-5524-3F2B-20AF-18D1C6082311}"/>
                </a:ext>
              </a:extLst>
            </p:cNvPr>
            <p:cNvSpPr txBox="1"/>
            <p:nvPr/>
          </p:nvSpPr>
          <p:spPr>
            <a:xfrm rot="16200000">
              <a:off x="2990505" y="5513939"/>
              <a:ext cx="1415772" cy="2078561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101600">
                      <a:srgbClr val="4A8A8C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E648D67-D872-4AA4-CE8F-0E5A694AA26E}"/>
              </a:ext>
            </a:extLst>
          </p:cNvPr>
          <p:cNvGrpSpPr/>
          <p:nvPr/>
        </p:nvGrpSpPr>
        <p:grpSpPr>
          <a:xfrm>
            <a:off x="2946710" y="4106156"/>
            <a:ext cx="3465059" cy="1144792"/>
            <a:chOff x="-3302543" y="8366673"/>
            <a:chExt cx="3465059" cy="1144792"/>
          </a:xfrm>
        </p:grpSpPr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985D89CE-F445-B08D-8B76-7448F419F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302543" y="8366673"/>
              <a:ext cx="2275536" cy="1144792"/>
            </a:xfrm>
            <a:prstGeom prst="rect">
              <a:avLst/>
            </a:prstGeom>
          </p:spPr>
        </p:pic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4C1C232E-222F-7CE2-E804-D5AAC965557A}"/>
                </a:ext>
              </a:extLst>
            </p:cNvPr>
            <p:cNvSpPr txBox="1"/>
            <p:nvPr/>
          </p:nvSpPr>
          <p:spPr>
            <a:xfrm>
              <a:off x="-3071072" y="8971912"/>
              <a:ext cx="3233588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51" name="Picture 60">
            <a:extLst>
              <a:ext uri="{FF2B5EF4-FFF2-40B4-BE49-F238E27FC236}">
                <a16:creationId xmlns:a16="http://schemas.microsoft.com/office/drawing/2014/main" id="{AA96BDB9-8C6E-FFC9-F3FA-A02E087F48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37707" y="4571235"/>
            <a:ext cx="1729589" cy="551822"/>
          </a:xfrm>
          <a:prstGeom prst="rect">
            <a:avLst/>
          </a:prstGeom>
        </p:spPr>
      </p:pic>
      <p:sp>
        <p:nvSpPr>
          <p:cNvPr id="65" name="楕円 64">
            <a:extLst>
              <a:ext uri="{FF2B5EF4-FFF2-40B4-BE49-F238E27FC236}">
                <a16:creationId xmlns:a16="http://schemas.microsoft.com/office/drawing/2014/main" id="{35A648A5-00D0-7609-BD05-393C03761BF9}"/>
              </a:ext>
            </a:extLst>
          </p:cNvPr>
          <p:cNvSpPr/>
          <p:nvPr/>
        </p:nvSpPr>
        <p:spPr>
          <a:xfrm>
            <a:off x="6273365" y="5536832"/>
            <a:ext cx="708157" cy="708157"/>
          </a:xfrm>
          <a:prstGeom prst="ellipse">
            <a:avLst/>
          </a:prstGeom>
          <a:solidFill>
            <a:srgbClr val="4A8A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0ACBF09-80F3-17A0-3398-1539C32FA3AA}"/>
              </a:ext>
            </a:extLst>
          </p:cNvPr>
          <p:cNvSpPr txBox="1"/>
          <p:nvPr/>
        </p:nvSpPr>
        <p:spPr>
          <a:xfrm>
            <a:off x="6298741" y="5586387"/>
            <a:ext cx="389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effectLst/>
              </a:rPr>
              <a:t>金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1123E93-7248-655E-E04A-D8AD92F4E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1" y="239298"/>
            <a:ext cx="2120770" cy="103855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140398" y="6765523"/>
            <a:ext cx="3268505" cy="12926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base"/>
            <a:r>
              <a:rPr kumimoji="1" lang="ja-JP" altLang="en-US" sz="42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音楽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や</a:t>
            </a:r>
            <a:r>
              <a:rPr kumimoji="1" lang="ja-JP" altLang="en-US" sz="42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体操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を</a:t>
            </a:r>
            <a:endParaRPr kumimoji="1" lang="en-US" altLang="ja-JP" sz="3600" b="1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ECCB24B-F60D-DFC3-C2C5-0EC5C47B0CD1}"/>
              </a:ext>
            </a:extLst>
          </p:cNvPr>
          <p:cNvSpPr txBox="1"/>
          <p:nvPr/>
        </p:nvSpPr>
        <p:spPr>
          <a:xfrm>
            <a:off x="-2630906" y="5763053"/>
            <a:ext cx="78226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しょーた☆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6A29D8-A1C2-38AC-551F-C19273F81E98}"/>
              </a:ext>
            </a:extLst>
          </p:cNvPr>
          <p:cNvSpPr txBox="1"/>
          <p:nvPr/>
        </p:nvSpPr>
        <p:spPr>
          <a:xfrm>
            <a:off x="558380" y="1990425"/>
            <a:ext cx="4393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黒部ダム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CCA289-267D-0A54-1DDC-90A3B2832B09}"/>
              </a:ext>
            </a:extLst>
          </p:cNvPr>
          <p:cNvSpPr txBox="1"/>
          <p:nvPr/>
        </p:nvSpPr>
        <p:spPr>
          <a:xfrm>
            <a:off x="21195" y="1377266"/>
            <a:ext cx="7600096" cy="690317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3200" b="1" dirty="0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日本最大級のスケールと迫力の観光放水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D15E3DC-641A-2F01-6A03-F80F9BE1139E}"/>
              </a:ext>
            </a:extLst>
          </p:cNvPr>
          <p:cNvSpPr txBox="1"/>
          <p:nvPr/>
        </p:nvSpPr>
        <p:spPr>
          <a:xfrm>
            <a:off x="86952" y="10224060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effectLst>
                  <a:glow rad="114300">
                    <a:schemeClr val="bg1"/>
                  </a:glow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写真提供：（公社）とやま観光推進機構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9B0B661A-6B3E-75E6-DC24-A1D879DFC133}"/>
              </a:ext>
            </a:extLst>
          </p:cNvPr>
          <p:cNvSpPr/>
          <p:nvPr/>
        </p:nvSpPr>
        <p:spPr>
          <a:xfrm>
            <a:off x="1390228" y="3621199"/>
            <a:ext cx="4862030" cy="149255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DC17732-E91A-94C7-FA93-CEB8402853D2}"/>
              </a:ext>
            </a:extLst>
          </p:cNvPr>
          <p:cNvSpPr txBox="1"/>
          <p:nvPr/>
        </p:nvSpPr>
        <p:spPr>
          <a:xfrm>
            <a:off x="1390228" y="2989242"/>
            <a:ext cx="7856542" cy="923330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effectLst>
                  <a:glow rad="63500">
                    <a:srgbClr val="FFFF00"/>
                  </a:glow>
                </a:effectLst>
              </a:rPr>
              <a:t>竣工</a:t>
            </a:r>
            <a:r>
              <a:rPr kumimoji="1" lang="en-US" altLang="ja-JP" sz="54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60</a:t>
            </a:r>
            <a:r>
              <a:rPr kumimoji="1" lang="ja-JP" altLang="en-US" sz="3200" b="1" dirty="0">
                <a:effectLst>
                  <a:glow rad="63500">
                    <a:srgbClr val="FFFF00"/>
                  </a:glow>
                </a:effectLst>
              </a:rPr>
              <a:t>周年 </a:t>
            </a:r>
            <a:r>
              <a:rPr kumimoji="1" lang="en-US" altLang="ja-JP" sz="3200" b="1" dirty="0">
                <a:effectLst>
                  <a:glow rad="63500">
                    <a:srgbClr val="FFFF00"/>
                  </a:glow>
                </a:effectLst>
              </a:rPr>
              <a:t>&lt;1963</a:t>
            </a:r>
            <a:r>
              <a:rPr kumimoji="1" lang="ja-JP" altLang="en-US" sz="2400" b="1" dirty="0">
                <a:effectLst>
                  <a:glow rad="63500">
                    <a:srgbClr val="FFFF00"/>
                  </a:glow>
                </a:effectLst>
              </a:rPr>
              <a:t>→</a:t>
            </a:r>
            <a:r>
              <a:rPr kumimoji="1" lang="en-US" altLang="ja-JP" sz="3200" b="1" dirty="0">
                <a:effectLst>
                  <a:glow rad="63500">
                    <a:srgbClr val="FFFF00"/>
                  </a:glow>
                </a:effectLst>
              </a:rPr>
              <a:t>2023&gt;</a:t>
            </a:r>
            <a:endParaRPr kumimoji="1" lang="ja-JP" altLang="en-US" sz="3200" b="1" dirty="0">
              <a:effectLst>
                <a:glow rad="63500">
                  <a:srgbClr val="FFFF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9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26933</TotalTime>
  <Words>55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Hiragino Kaku Gothic Pro</vt:lpstr>
      <vt:lpstr>UD デジタル 教科書体 N-B</vt:lpstr>
      <vt:lpstr>UD デジタル 教科書体 NP-B</vt:lpstr>
      <vt:lpstr>けいふぉんと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10月ラインナップチラシ</dc:title>
  <dc:creator>齋藤 芙美</dc:creator>
  <cp:lastModifiedBy>田淵 朋世</cp:lastModifiedBy>
  <cp:revision>122</cp:revision>
  <dcterms:created xsi:type="dcterms:W3CDTF">2022-09-22T01:47:20Z</dcterms:created>
  <dcterms:modified xsi:type="dcterms:W3CDTF">2023-08-26T03:56:54Z</dcterms:modified>
</cp:coreProperties>
</file>