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278" r:id="rId3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A92"/>
    <a:srgbClr val="237491"/>
    <a:srgbClr val="2B5889"/>
    <a:srgbClr val="21436A"/>
    <a:srgbClr val="B68F38"/>
    <a:srgbClr val="F4C669"/>
    <a:srgbClr val="D3E0EC"/>
    <a:srgbClr val="96CC8E"/>
    <a:srgbClr val="F2DEC1"/>
    <a:srgbClr val="FB7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45" autoAdjust="0"/>
    <p:restoredTop sz="94096" autoAdjust="0"/>
  </p:normalViewPr>
  <p:slideViewPr>
    <p:cSldViewPr snapToGrid="0">
      <p:cViewPr varScale="1">
        <p:scale>
          <a:sx n="52" d="100"/>
          <a:sy n="52" d="100"/>
        </p:scale>
        <p:origin x="2246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図 57">
            <a:extLst>
              <a:ext uri="{FF2B5EF4-FFF2-40B4-BE49-F238E27FC236}">
                <a16:creationId xmlns:a16="http://schemas.microsoft.com/office/drawing/2014/main" id="{1D6853C9-BDAC-E249-93D3-CF6F215F7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871" y="5154734"/>
            <a:ext cx="10376461" cy="583675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7766D4B-C35F-B6F2-D9AF-2AE348ADB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71"/>
            <a:ext cx="8443889" cy="5629260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36A29D8-A1C2-38AC-551F-C19273F81E98}"/>
              </a:ext>
            </a:extLst>
          </p:cNvPr>
          <p:cNvSpPr txBox="1"/>
          <p:nvPr/>
        </p:nvSpPr>
        <p:spPr>
          <a:xfrm>
            <a:off x="1230198" y="1384441"/>
            <a:ext cx="4393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大内宿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918F507-436B-BCA2-2B41-1A5CD08E19BA}"/>
              </a:ext>
            </a:extLst>
          </p:cNvPr>
          <p:cNvSpPr txBox="1"/>
          <p:nvPr/>
        </p:nvSpPr>
        <p:spPr>
          <a:xfrm>
            <a:off x="1489096" y="2472579"/>
            <a:ext cx="6132026" cy="765081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3600" b="1" i="0" dirty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江戸の風景を今に残す　</a:t>
            </a:r>
            <a:endParaRPr kumimoji="1" lang="ja-JP" altLang="en-US" sz="3600" b="1" dirty="0">
              <a:solidFill>
                <a:schemeClr val="bg1"/>
              </a:solidFill>
              <a:effectLst>
                <a:glow rad="88900">
                  <a:schemeClr val="tx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EF576E4A-C607-3B53-9EED-DD669A287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522" y="6288764"/>
            <a:ext cx="6824134" cy="4549424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9C32797-4160-2E45-698A-9048E35341E2}"/>
              </a:ext>
            </a:extLst>
          </p:cNvPr>
          <p:cNvSpPr txBox="1"/>
          <p:nvPr/>
        </p:nvSpPr>
        <p:spPr>
          <a:xfrm>
            <a:off x="4155496" y="1817098"/>
            <a:ext cx="3010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（福島県）</a:t>
            </a:r>
          </a:p>
        </p:txBody>
      </p:sp>
      <p:sp>
        <p:nvSpPr>
          <p:cNvPr id="45" name="TextBox 23">
            <a:extLst>
              <a:ext uri="{FF2B5EF4-FFF2-40B4-BE49-F238E27FC236}">
                <a16:creationId xmlns:a16="http://schemas.microsoft.com/office/drawing/2014/main" id="{6CE134C9-3A13-C47C-DB47-BB118F5148AC}"/>
              </a:ext>
            </a:extLst>
          </p:cNvPr>
          <p:cNvSpPr txBox="1"/>
          <p:nvPr/>
        </p:nvSpPr>
        <p:spPr>
          <a:xfrm>
            <a:off x="4843740" y="6932318"/>
            <a:ext cx="828151" cy="32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0"/>
              </a:lnSpc>
            </a:pPr>
            <a:endParaRPr lang="en-US" altLang="ja-JP" sz="4200" b="1" dirty="0">
              <a:solidFill>
                <a:schemeClr val="bg1"/>
              </a:solidFill>
              <a:effectLst>
                <a:glow rad="25400">
                  <a:schemeClr val="tx1">
                    <a:lumMod val="85000"/>
                    <a:lumOff val="15000"/>
                  </a:schemeClr>
                </a:glow>
                <a:innerShdw blurRad="114300">
                  <a:prstClr val="black"/>
                </a:innerShdw>
              </a:effectLst>
              <a:latin typeface="けいふぉんと" panose="02000600000000000000" pitchFamily="2" charset="-128"/>
              <a:ea typeface="けいふぉんと" panose="02000600000000000000" pitchFamily="2" charset="-128"/>
            </a:endParaRP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A973F255-5984-BC93-E771-A12130420352}"/>
              </a:ext>
            </a:extLst>
          </p:cNvPr>
          <p:cNvGrpSpPr/>
          <p:nvPr/>
        </p:nvGrpSpPr>
        <p:grpSpPr>
          <a:xfrm>
            <a:off x="3014063" y="6824710"/>
            <a:ext cx="4530655" cy="1445242"/>
            <a:chOff x="1162568" y="5898350"/>
            <a:chExt cx="4530655" cy="1445242"/>
          </a:xfrm>
        </p:grpSpPr>
        <p:sp>
          <p:nvSpPr>
            <p:cNvPr id="44" name="TextBox 27">
              <a:extLst>
                <a:ext uri="{FF2B5EF4-FFF2-40B4-BE49-F238E27FC236}">
                  <a16:creationId xmlns:a16="http://schemas.microsoft.com/office/drawing/2014/main" id="{367A9F1E-893F-B08B-3E41-8629277DA32C}"/>
                </a:ext>
              </a:extLst>
            </p:cNvPr>
            <p:cNvSpPr txBox="1"/>
            <p:nvPr/>
          </p:nvSpPr>
          <p:spPr>
            <a:xfrm>
              <a:off x="1703560" y="6652978"/>
              <a:ext cx="3989663" cy="465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  　  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4710116A-7DA2-9052-65DC-DAB7C6471020}"/>
                </a:ext>
              </a:extLst>
            </p:cNvPr>
            <p:cNvSpPr txBox="1"/>
            <p:nvPr/>
          </p:nvSpPr>
          <p:spPr>
            <a:xfrm rot="16200000">
              <a:off x="646290" y="6414628"/>
              <a:ext cx="1415772" cy="383215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ja-JP" altLang="en-US" sz="8000" b="1" dirty="0">
                  <a:solidFill>
                    <a:schemeClr val="bg1"/>
                  </a:solidFill>
                  <a:effectLst>
                    <a:glow rad="1016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９</a:t>
              </a:r>
              <a:endParaRPr lang="en-US" altLang="ja-JP" sz="8000" b="1" dirty="0">
                <a:solidFill>
                  <a:schemeClr val="bg1"/>
                </a:solidFill>
                <a:effectLst>
                  <a:glow rad="101600">
                    <a:srgbClr val="634C0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D5EB8136-5524-3F2B-20AF-18D1C6082311}"/>
                </a:ext>
              </a:extLst>
            </p:cNvPr>
            <p:cNvSpPr txBox="1"/>
            <p:nvPr/>
          </p:nvSpPr>
          <p:spPr>
            <a:xfrm rot="16200000">
              <a:off x="2813122" y="5596425"/>
              <a:ext cx="1415772" cy="2078561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dirty="0">
                  <a:solidFill>
                    <a:schemeClr val="bg1"/>
                  </a:solidFill>
                  <a:effectLst>
                    <a:glow rad="1016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</a:t>
              </a:r>
              <a:r>
                <a: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</a:t>
              </a:r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8000" b="1" i="0" u="none" strike="noStrike" baseline="0" dirty="0">
                <a:solidFill>
                  <a:schemeClr val="bg1"/>
                </a:solidFill>
                <a:effectLst>
                  <a:glow rad="88900">
                    <a:srgbClr val="634C0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E648D67-D872-4AA4-CE8F-0E5A694AA26E}"/>
              </a:ext>
            </a:extLst>
          </p:cNvPr>
          <p:cNvGrpSpPr/>
          <p:nvPr/>
        </p:nvGrpSpPr>
        <p:grpSpPr>
          <a:xfrm>
            <a:off x="3158889" y="5935080"/>
            <a:ext cx="3465059" cy="1144792"/>
            <a:chOff x="-3302543" y="8366673"/>
            <a:chExt cx="3465059" cy="1144792"/>
          </a:xfrm>
        </p:grpSpPr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985D89CE-F445-B08D-8B76-7448F419F6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3302543" y="8366673"/>
              <a:ext cx="2275536" cy="1144792"/>
            </a:xfrm>
            <a:prstGeom prst="rect">
              <a:avLst/>
            </a:prstGeom>
          </p:spPr>
        </p:pic>
        <p:sp>
          <p:nvSpPr>
            <p:cNvPr id="50" name="TextBox 37">
              <a:extLst>
                <a:ext uri="{FF2B5EF4-FFF2-40B4-BE49-F238E27FC236}">
                  <a16:creationId xmlns:a16="http://schemas.microsoft.com/office/drawing/2014/main" id="{4C1C232E-222F-7CE2-E804-D5AAC965557A}"/>
                </a:ext>
              </a:extLst>
            </p:cNvPr>
            <p:cNvSpPr txBox="1"/>
            <p:nvPr/>
          </p:nvSpPr>
          <p:spPr>
            <a:xfrm>
              <a:off x="-3071072" y="8971912"/>
              <a:ext cx="3233588" cy="2428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日  </a:t>
              </a:r>
              <a:endParaRPr lang="en-US" sz="3200" dirty="0">
                <a:solidFill>
                  <a:srgbClr val="634C0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pic>
        <p:nvPicPr>
          <p:cNvPr id="51" name="Picture 60">
            <a:extLst>
              <a:ext uri="{FF2B5EF4-FFF2-40B4-BE49-F238E27FC236}">
                <a16:creationId xmlns:a16="http://schemas.microsoft.com/office/drawing/2014/main" id="{AA96BDB9-8C6E-FFC9-F3FA-A02E087F48D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549886" y="6400159"/>
            <a:ext cx="1729589" cy="55182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1123E93-7248-655E-E04A-D8AD92F4EC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36" y="334737"/>
            <a:ext cx="2120770" cy="1038554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CBB323F-241E-F1FD-3F54-10CA03067A84}"/>
              </a:ext>
            </a:extLst>
          </p:cNvPr>
          <p:cNvSpPr txBox="1"/>
          <p:nvPr/>
        </p:nvSpPr>
        <p:spPr>
          <a:xfrm>
            <a:off x="-2017275" y="9697417"/>
            <a:ext cx="782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アキラ１００</a:t>
            </a:r>
            <a:r>
              <a:rPr kumimoji="1" lang="en-US" altLang="ja-JP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%</a:t>
            </a:r>
            <a:endParaRPr kumimoji="1" lang="ja-JP" altLang="en-US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B08B1B4A-A7F2-47A9-C5B4-58C77A3644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 b="32426"/>
          <a:stretch>
            <a:fillRect/>
          </a:stretch>
        </p:blipFill>
        <p:spPr>
          <a:xfrm>
            <a:off x="40727" y="3753857"/>
            <a:ext cx="3182553" cy="3203856"/>
          </a:xfrm>
          <a:custGeom>
            <a:avLst/>
            <a:gdLst>
              <a:gd name="connsiteX0" fmla="*/ 1580626 w 3182553"/>
              <a:gd name="connsiteY0" fmla="*/ 0 h 3203856"/>
              <a:gd name="connsiteX1" fmla="*/ 3174283 w 3182553"/>
              <a:gd name="connsiteY1" fmla="*/ 1438140 h 3203856"/>
              <a:gd name="connsiteX2" fmla="*/ 3182553 w 3182553"/>
              <a:gd name="connsiteY2" fmla="*/ 1601908 h 3203856"/>
              <a:gd name="connsiteX3" fmla="*/ 3182553 w 3182553"/>
              <a:gd name="connsiteY3" fmla="*/ 1601948 h 3203856"/>
              <a:gd name="connsiteX4" fmla="*/ 3174283 w 3182553"/>
              <a:gd name="connsiteY4" fmla="*/ 1765716 h 3203856"/>
              <a:gd name="connsiteX5" fmla="*/ 1580626 w 3182553"/>
              <a:gd name="connsiteY5" fmla="*/ 3203856 h 3203856"/>
              <a:gd name="connsiteX6" fmla="*/ 11244 w 3182553"/>
              <a:gd name="connsiteY6" fmla="*/ 1924772 h 3203856"/>
              <a:gd name="connsiteX7" fmla="*/ 0 w 3182553"/>
              <a:gd name="connsiteY7" fmla="*/ 1851101 h 3203856"/>
              <a:gd name="connsiteX8" fmla="*/ 0 w 3182553"/>
              <a:gd name="connsiteY8" fmla="*/ 1352755 h 3203856"/>
              <a:gd name="connsiteX9" fmla="*/ 11244 w 3182553"/>
              <a:gd name="connsiteY9" fmla="*/ 1279084 h 3203856"/>
              <a:gd name="connsiteX10" fmla="*/ 1580626 w 3182553"/>
              <a:gd name="connsiteY10" fmla="*/ 0 h 320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82553" h="3203856">
                <a:moveTo>
                  <a:pt x="1580626" y="0"/>
                </a:moveTo>
                <a:cubicBezTo>
                  <a:pt x="2410051" y="0"/>
                  <a:pt x="3092249" y="630359"/>
                  <a:pt x="3174283" y="1438140"/>
                </a:cubicBezTo>
                <a:lnTo>
                  <a:pt x="3182553" y="1601908"/>
                </a:lnTo>
                <a:lnTo>
                  <a:pt x="3182553" y="1601948"/>
                </a:lnTo>
                <a:lnTo>
                  <a:pt x="3174283" y="1765716"/>
                </a:lnTo>
                <a:cubicBezTo>
                  <a:pt x="3092249" y="2573497"/>
                  <a:pt x="2410051" y="3203856"/>
                  <a:pt x="1580626" y="3203856"/>
                </a:cubicBezTo>
                <a:cubicBezTo>
                  <a:pt x="806496" y="3203856"/>
                  <a:pt x="160618" y="2654744"/>
                  <a:pt x="11244" y="1924772"/>
                </a:cubicBezTo>
                <a:lnTo>
                  <a:pt x="0" y="1851101"/>
                </a:lnTo>
                <a:lnTo>
                  <a:pt x="0" y="1352755"/>
                </a:lnTo>
                <a:lnTo>
                  <a:pt x="11244" y="1279084"/>
                </a:lnTo>
                <a:cubicBezTo>
                  <a:pt x="160618" y="549112"/>
                  <a:pt x="806496" y="0"/>
                  <a:pt x="1580626" y="0"/>
                </a:cubicBezTo>
                <a:close/>
              </a:path>
            </a:pathLst>
          </a:custGeom>
          <a:ln w="50800">
            <a:solidFill>
              <a:schemeClr val="bg1">
                <a:alpha val="58000"/>
              </a:schemeClr>
            </a:solidFill>
          </a:ln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A49FFD3D-9583-7F96-6544-1F07A956DCF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6" t="68288" r="34159" b="14857"/>
          <a:stretch/>
        </p:blipFill>
        <p:spPr>
          <a:xfrm rot="21059234">
            <a:off x="3223903" y="8761374"/>
            <a:ext cx="4281464" cy="181527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AABED4-7CCF-0AA1-4D1D-96A3378C5BF4}"/>
              </a:ext>
            </a:extLst>
          </p:cNvPr>
          <p:cNvSpPr txBox="1"/>
          <p:nvPr/>
        </p:nvSpPr>
        <p:spPr>
          <a:xfrm>
            <a:off x="3918192" y="9262037"/>
            <a:ext cx="3268505" cy="129266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base"/>
            <a:r>
              <a:rPr kumimoji="1" lang="ja-JP" altLang="en-US" sz="4200" b="1" dirty="0">
                <a:solidFill>
                  <a:srgbClr val="C00000"/>
                </a:solidFill>
                <a:effectLst>
                  <a:glow rad="165100">
                    <a:schemeClr val="bg1"/>
                  </a:glow>
                </a:effectLst>
              </a:rPr>
              <a:t>音楽</a:t>
            </a:r>
            <a:r>
              <a:rPr kumimoji="1" lang="ja-JP" altLang="en-US" sz="36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や</a:t>
            </a:r>
            <a:r>
              <a:rPr kumimoji="1" lang="ja-JP" altLang="en-US" sz="4200" b="1" dirty="0">
                <a:solidFill>
                  <a:srgbClr val="C00000"/>
                </a:solidFill>
                <a:effectLst>
                  <a:glow rad="165100">
                    <a:schemeClr val="bg1"/>
                  </a:glow>
                </a:effectLst>
              </a:rPr>
              <a:t>体操</a:t>
            </a:r>
            <a:r>
              <a:rPr kumimoji="1" lang="ja-JP" altLang="en-US" sz="36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を</a:t>
            </a:r>
            <a:endParaRPr kumimoji="1" lang="en-US" altLang="ja-JP" sz="3600" b="1" dirty="0">
              <a:solidFill>
                <a:srgbClr val="002060"/>
              </a:solidFill>
              <a:effectLst>
                <a:glow rad="1651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6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ご一緒に！</a:t>
            </a:r>
            <a:endParaRPr lang="ja-JP" altLang="en-US" sz="3600" b="1" i="0" dirty="0">
              <a:solidFill>
                <a:srgbClr val="002060"/>
              </a:solidFill>
              <a:effectLst>
                <a:glow rad="165100">
                  <a:schemeClr val="bg1"/>
                </a:glow>
              </a:effectLst>
              <a:latin typeface="Hiragino Kaku Gothic Pro"/>
            </a:endParaRPr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35A648A5-00D0-7609-BD05-393C03761BF9}"/>
              </a:ext>
            </a:extLst>
          </p:cNvPr>
          <p:cNvSpPr/>
          <p:nvPr/>
        </p:nvSpPr>
        <p:spPr>
          <a:xfrm>
            <a:off x="6485544" y="7389819"/>
            <a:ext cx="708157" cy="708157"/>
          </a:xfrm>
          <a:prstGeom prst="ellipse">
            <a:avLst/>
          </a:prstGeom>
          <a:solidFill>
            <a:srgbClr val="D0DE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0ACBF09-80F3-17A0-3398-1539C32FA3AA}"/>
              </a:ext>
            </a:extLst>
          </p:cNvPr>
          <p:cNvSpPr txBox="1"/>
          <p:nvPr/>
        </p:nvSpPr>
        <p:spPr>
          <a:xfrm>
            <a:off x="6516456" y="744841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effectLst>
                  <a:glow rad="127000">
                    <a:srgbClr val="675411"/>
                  </a:glow>
                </a:effectLst>
              </a:rPr>
              <a:t>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D286F6-2E3D-308D-8CC9-F2915973F062}"/>
              </a:ext>
            </a:extLst>
          </p:cNvPr>
          <p:cNvSpPr txBox="1"/>
          <p:nvPr/>
        </p:nvSpPr>
        <p:spPr>
          <a:xfrm>
            <a:off x="2142273" y="8507343"/>
            <a:ext cx="5305926" cy="349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10"/>
              </a:lnSpc>
            </a:pP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14:00</a:t>
            </a:r>
            <a:r>
              <a:rPr lang="ja-JP" altLang="en-US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15:00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30CF9ED-0DA6-85CB-37BD-4F238D6678B1}"/>
              </a:ext>
            </a:extLst>
          </p:cNvPr>
          <p:cNvSpPr/>
          <p:nvPr/>
        </p:nvSpPr>
        <p:spPr>
          <a:xfrm>
            <a:off x="2920196" y="987915"/>
            <a:ext cx="4072894" cy="283596"/>
          </a:xfrm>
          <a:prstGeom prst="rect">
            <a:avLst/>
          </a:prstGeom>
          <a:solidFill>
            <a:srgbClr val="D3E0EC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CCA289-267D-0A54-1DDC-90A3B2832B09}"/>
              </a:ext>
            </a:extLst>
          </p:cNvPr>
          <p:cNvSpPr txBox="1"/>
          <p:nvPr/>
        </p:nvSpPr>
        <p:spPr>
          <a:xfrm>
            <a:off x="2975189" y="678556"/>
            <a:ext cx="4918471" cy="615553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800" b="1" dirty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アキラ１００％と行く！</a:t>
            </a:r>
          </a:p>
        </p:txBody>
      </p:sp>
    </p:spTree>
    <p:extLst>
      <p:ext uri="{BB962C8B-B14F-4D97-AF65-F5344CB8AC3E}">
        <p14:creationId xmlns:p14="http://schemas.microsoft.com/office/powerpoint/2010/main" val="2249160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16514</TotalTime>
  <Words>37</Words>
  <Application>Microsoft Office PowerPoint</Application>
  <PresentationFormat>ユーザー設定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Hiragino Kaku Gothic Pro</vt:lpstr>
      <vt:lpstr>UD デジタル 教科書体 N-B</vt:lpstr>
      <vt:lpstr>UD デジタル 教科書体 NP-B</vt:lpstr>
      <vt:lpstr>けいふぉんと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8月ラインナップチラシ</dc:title>
  <dc:creator>齋藤 芙美</dc:creator>
  <cp:lastModifiedBy>田淵 朋世</cp:lastModifiedBy>
  <cp:revision>115</cp:revision>
  <dcterms:created xsi:type="dcterms:W3CDTF">2022-09-22T01:47:20Z</dcterms:created>
  <dcterms:modified xsi:type="dcterms:W3CDTF">2023-07-27T05:30:45Z</dcterms:modified>
</cp:coreProperties>
</file>