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jp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300" y="2154897"/>
            <a:ext cx="6768059" cy="64237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6240" y="2113787"/>
            <a:ext cx="6774180" cy="64297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19883" y="423671"/>
            <a:ext cx="4376928" cy="301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5350" y="857249"/>
            <a:ext cx="1407159" cy="89789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633" y="313866"/>
            <a:ext cx="1527260" cy="139309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79400" y="349249"/>
            <a:ext cx="1384300" cy="1250950"/>
          </a:xfrm>
          <a:custGeom>
            <a:avLst/>
            <a:gdLst/>
            <a:ahLst/>
            <a:cxnLst/>
            <a:rect l="l" t="t" r="r" b="b"/>
            <a:pathLst>
              <a:path w="1384300" h="1250950">
                <a:moveTo>
                  <a:pt x="1384300" y="0"/>
                </a:moveTo>
                <a:lnTo>
                  <a:pt x="0" y="0"/>
                </a:lnTo>
                <a:lnTo>
                  <a:pt x="0" y="1250950"/>
                </a:lnTo>
                <a:lnTo>
                  <a:pt x="1384300" y="1250950"/>
                </a:lnTo>
                <a:lnTo>
                  <a:pt x="1384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77800" y="622299"/>
            <a:ext cx="1593850" cy="749300"/>
          </a:xfrm>
          <a:custGeom>
            <a:avLst/>
            <a:gdLst/>
            <a:ahLst/>
            <a:cxnLst/>
            <a:rect l="l" t="t" r="r" b="b"/>
            <a:pathLst>
              <a:path w="1593850" h="749300">
                <a:moveTo>
                  <a:pt x="1593850" y="0"/>
                </a:moveTo>
                <a:lnTo>
                  <a:pt x="0" y="0"/>
                </a:lnTo>
                <a:lnTo>
                  <a:pt x="0" y="749300"/>
                </a:lnTo>
                <a:lnTo>
                  <a:pt x="1593850" y="749300"/>
                </a:lnTo>
                <a:lnTo>
                  <a:pt x="159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8689" y="583437"/>
            <a:ext cx="4161154" cy="1199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349249"/>
            <a:ext cx="1397000" cy="1250950"/>
          </a:xfrm>
          <a:prstGeom prst="rect">
            <a:avLst/>
          </a:prstGeom>
          <a:ln w="76200">
            <a:solidFill>
              <a:srgbClr val="A9D18E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 marR="3175"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indent="-9525">
              <a:lnSpc>
                <a:spcPct val="100499"/>
              </a:lnSpc>
            </a:pPr>
            <a:r>
              <a:rPr dirty="0" sz="2200" spc="585">
                <a:solidFill>
                  <a:srgbClr val="585858"/>
                </a:solidFill>
                <a:latin typeface="MS UI Gothic"/>
                <a:cs typeface="MS UI Gothic"/>
              </a:rPr>
              <a:t>オンラ</a:t>
            </a:r>
            <a:r>
              <a:rPr dirty="0" sz="2200" spc="580">
                <a:solidFill>
                  <a:srgbClr val="585858"/>
                </a:solidFill>
                <a:latin typeface="MS UI Gothic"/>
                <a:cs typeface="MS UI Gothic"/>
              </a:rPr>
              <a:t>イ</a:t>
            </a:r>
            <a:r>
              <a:rPr dirty="0" sz="2200" spc="390">
                <a:solidFill>
                  <a:srgbClr val="585858"/>
                </a:solidFill>
                <a:latin typeface="MS UI Gothic"/>
                <a:cs typeface="MS UI Gothic"/>
              </a:rPr>
              <a:t>ン </a:t>
            </a:r>
            <a:r>
              <a:rPr dirty="0" sz="2200" spc="495">
                <a:solidFill>
                  <a:srgbClr val="585858"/>
                </a:solidFill>
                <a:latin typeface="MS UI Gothic"/>
                <a:cs typeface="MS UI Gothic"/>
              </a:rPr>
              <a:t>コンサ</a:t>
            </a:r>
            <a:r>
              <a:rPr dirty="0" sz="2200" spc="540">
                <a:solidFill>
                  <a:srgbClr val="585858"/>
                </a:solidFill>
                <a:latin typeface="MS UI Gothic"/>
                <a:cs typeface="MS UI Gothic"/>
              </a:rPr>
              <a:t>ー</a:t>
            </a:r>
            <a:r>
              <a:rPr dirty="0" sz="2200" spc="640">
                <a:solidFill>
                  <a:srgbClr val="585858"/>
                </a:solidFill>
                <a:latin typeface="MS UI Gothic"/>
                <a:cs typeface="MS UI Gothic"/>
              </a:rPr>
              <a:t>ト</a:t>
            </a:r>
            <a:endParaRPr sz="2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9695" y="405383"/>
            <a:ext cx="4445000" cy="1275715"/>
            <a:chOff x="2139695" y="405383"/>
            <a:chExt cx="4445000" cy="1275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9695" y="405383"/>
              <a:ext cx="4084320" cy="1275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136903"/>
              <a:ext cx="1120902" cy="5440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8720" algn="l"/>
              </a:tabLst>
            </a:pPr>
            <a:r>
              <a:rPr dirty="0"/>
              <a:t>黒沢</a:t>
            </a:r>
            <a:r>
              <a:rPr dirty="0"/>
              <a:t>	</a:t>
            </a:r>
            <a:r>
              <a:rPr dirty="0"/>
              <a:t>博</a:t>
            </a:r>
            <a:r>
              <a:rPr dirty="0" sz="2800" spc="685"/>
              <a:t>さん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032000" y="8750300"/>
            <a:ext cx="3460750" cy="577850"/>
          </a:xfrm>
          <a:prstGeom prst="rect">
            <a:avLst/>
          </a:prstGeom>
          <a:ln w="19050">
            <a:solidFill>
              <a:srgbClr val="585858"/>
            </a:solidFill>
          </a:ln>
        </p:spPr>
        <p:txBody>
          <a:bodyPr wrap="square" lIns="0" tIns="106045" rIns="0" bIns="0" rtlCol="0" vert="horz">
            <a:spAutoFit/>
          </a:bodyPr>
          <a:lstStyle/>
          <a:p>
            <a:pPr marL="194310">
              <a:lnSpc>
                <a:spcPct val="100000"/>
              </a:lnSpc>
              <a:spcBef>
                <a:spcPts val="835"/>
              </a:spcBef>
              <a:tabLst>
                <a:tab pos="614045" algn="l"/>
                <a:tab pos="2987040" algn="l"/>
              </a:tabLst>
            </a:pPr>
            <a:r>
              <a:rPr dirty="0" sz="2200" spc="725">
                <a:solidFill>
                  <a:srgbClr val="585858"/>
                </a:solidFill>
                <a:latin typeface="MS UI Gothic"/>
                <a:cs typeface="MS UI Gothic"/>
              </a:rPr>
              <a:t>—	</a:t>
            </a:r>
            <a:r>
              <a:rPr dirty="0" sz="2200" spc="455">
                <a:solidFill>
                  <a:srgbClr val="585858"/>
                </a:solidFill>
                <a:latin typeface="MS UI Gothic"/>
                <a:cs typeface="MS UI Gothic"/>
              </a:rPr>
              <a:t>コ</a:t>
            </a:r>
            <a:r>
              <a:rPr dirty="0" sz="2200" spc="490">
                <a:solidFill>
                  <a:srgbClr val="585858"/>
                </a:solidFill>
                <a:latin typeface="MS UI Gothic"/>
                <a:cs typeface="MS UI Gothic"/>
              </a:rPr>
              <a:t>ン</a:t>
            </a:r>
            <a:r>
              <a:rPr dirty="0" sz="2200" spc="535">
                <a:solidFill>
                  <a:srgbClr val="585858"/>
                </a:solidFill>
                <a:latin typeface="MS UI Gothic"/>
                <a:cs typeface="MS UI Gothic"/>
              </a:rPr>
              <a:t>サ</a:t>
            </a:r>
            <a:r>
              <a:rPr dirty="0" sz="2200" spc="540">
                <a:solidFill>
                  <a:srgbClr val="585858"/>
                </a:solidFill>
                <a:latin typeface="MS UI Gothic"/>
                <a:cs typeface="MS UI Gothic"/>
              </a:rPr>
              <a:t>ー</a:t>
            </a:r>
            <a:r>
              <a:rPr dirty="0" sz="2200" spc="114">
                <a:solidFill>
                  <a:srgbClr val="585858"/>
                </a:solidFill>
                <a:latin typeface="MS UI Gothic"/>
                <a:cs typeface="MS UI Gothic"/>
              </a:rPr>
              <a:t>ト</a:t>
            </a:r>
            <a:r>
              <a:rPr dirty="0" sz="2200" spc="165">
                <a:solidFill>
                  <a:srgbClr val="585858"/>
                </a:solidFill>
                <a:latin typeface="MS UI Gothic"/>
                <a:cs typeface="MS UI Gothic"/>
              </a:rPr>
              <a:t>開催日	</a:t>
            </a:r>
            <a:r>
              <a:rPr dirty="0" sz="2200" spc="1085">
                <a:solidFill>
                  <a:srgbClr val="585858"/>
                </a:solidFill>
                <a:latin typeface="MS UI Gothic"/>
                <a:cs typeface="MS UI Gothic"/>
              </a:rPr>
              <a:t>―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150" y="9423400"/>
            <a:ext cx="6845300" cy="1066800"/>
          </a:xfrm>
          <a:prstGeom prst="rect">
            <a:avLst/>
          </a:prstGeom>
          <a:solidFill>
            <a:srgbClr val="C5DFB4"/>
          </a:solidFill>
        </p:spPr>
        <p:txBody>
          <a:bodyPr wrap="square" lIns="0" tIns="109855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865"/>
              </a:spcBef>
            </a:pPr>
            <a:r>
              <a:rPr dirty="0" sz="5000" spc="645">
                <a:solidFill>
                  <a:srgbClr val="252525"/>
                </a:solidFill>
                <a:latin typeface="MS UI Gothic"/>
                <a:cs typeface="MS UI Gothic"/>
              </a:rPr>
              <a:t>6</a:t>
            </a:r>
            <a:r>
              <a:rPr dirty="0" sz="5000" spc="-295">
                <a:solidFill>
                  <a:srgbClr val="252525"/>
                </a:solidFill>
                <a:latin typeface="MS UI Gothic"/>
                <a:cs typeface="MS UI Gothic"/>
              </a:rPr>
              <a:t> </a:t>
            </a:r>
            <a:r>
              <a:rPr dirty="0" sz="5000">
                <a:solidFill>
                  <a:srgbClr val="252525"/>
                </a:solidFill>
                <a:latin typeface="MS UI Gothic"/>
                <a:cs typeface="MS UI Gothic"/>
              </a:rPr>
              <a:t>月</a:t>
            </a:r>
            <a:r>
              <a:rPr dirty="0" sz="5000" spc="-290">
                <a:solidFill>
                  <a:srgbClr val="252525"/>
                </a:solidFill>
                <a:latin typeface="MS UI Gothic"/>
                <a:cs typeface="MS UI Gothic"/>
              </a:rPr>
              <a:t> </a:t>
            </a:r>
            <a:r>
              <a:rPr dirty="0" sz="5000" spc="645">
                <a:solidFill>
                  <a:srgbClr val="252525"/>
                </a:solidFill>
                <a:latin typeface="MS UI Gothic"/>
                <a:cs typeface="MS UI Gothic"/>
              </a:rPr>
              <a:t>7</a:t>
            </a:r>
            <a:r>
              <a:rPr dirty="0" sz="5000" spc="-290">
                <a:solidFill>
                  <a:srgbClr val="252525"/>
                </a:solidFill>
                <a:latin typeface="MS UI Gothic"/>
                <a:cs typeface="MS UI Gothic"/>
              </a:rPr>
              <a:t> </a:t>
            </a:r>
            <a:r>
              <a:rPr dirty="0" sz="5000">
                <a:solidFill>
                  <a:srgbClr val="252525"/>
                </a:solidFill>
                <a:latin typeface="MS UI Gothic"/>
                <a:cs typeface="MS UI Gothic"/>
              </a:rPr>
              <a:t>日</a:t>
            </a:r>
            <a:r>
              <a:rPr dirty="0" sz="5000" spc="1145">
                <a:solidFill>
                  <a:srgbClr val="252525"/>
                </a:solidFill>
                <a:latin typeface="MS UI Gothic"/>
                <a:cs typeface="MS UI Gothic"/>
              </a:rPr>
              <a:t>(</a:t>
            </a:r>
            <a:r>
              <a:rPr dirty="0" sz="5000">
                <a:solidFill>
                  <a:srgbClr val="252525"/>
                </a:solidFill>
                <a:latin typeface="MS UI Gothic"/>
                <a:cs typeface="MS UI Gothic"/>
              </a:rPr>
              <a:t>水</a:t>
            </a:r>
            <a:r>
              <a:rPr dirty="0" sz="5000" spc="545">
                <a:solidFill>
                  <a:srgbClr val="252525"/>
                </a:solidFill>
                <a:latin typeface="MS UI Gothic"/>
                <a:cs typeface="MS UI Gothic"/>
              </a:rPr>
              <a:t>)14:00～</a:t>
            </a:r>
            <a:endParaRPr sz="5000">
              <a:latin typeface="MS UI Gothic"/>
              <a:cs typeface="MS UI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150" y="9417050"/>
            <a:ext cx="127000" cy="1066800"/>
          </a:xfrm>
          <a:custGeom>
            <a:avLst/>
            <a:gdLst/>
            <a:ahLst/>
            <a:cxnLst/>
            <a:rect l="l" t="t" r="r" b="b"/>
            <a:pathLst>
              <a:path w="127000" h="1066800">
                <a:moveTo>
                  <a:pt x="127000" y="0"/>
                </a:moveTo>
                <a:lnTo>
                  <a:pt x="0" y="0"/>
                </a:lnTo>
                <a:lnTo>
                  <a:pt x="0" y="1066799"/>
                </a:lnTo>
                <a:lnTo>
                  <a:pt x="127000" y="1066799"/>
                </a:lnTo>
                <a:lnTo>
                  <a:pt x="127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8300" y="6445249"/>
            <a:ext cx="3594100" cy="2006600"/>
          </a:xfrm>
          <a:custGeom>
            <a:avLst/>
            <a:gdLst/>
            <a:ahLst/>
            <a:cxnLst/>
            <a:rect l="l" t="t" r="r" b="b"/>
            <a:pathLst>
              <a:path w="3594100" h="2006600">
                <a:moveTo>
                  <a:pt x="3594100" y="0"/>
                </a:moveTo>
                <a:lnTo>
                  <a:pt x="0" y="0"/>
                </a:lnTo>
                <a:lnTo>
                  <a:pt x="0" y="2006599"/>
                </a:lnTo>
                <a:lnTo>
                  <a:pt x="3594100" y="2006599"/>
                </a:lnTo>
                <a:lnTo>
                  <a:pt x="359410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5836" y="6476771"/>
            <a:ext cx="3337560" cy="185610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・神奈川県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横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浜市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出身</a:t>
            </a:r>
            <a:endParaRPr sz="1300">
              <a:latin typeface="Microsoft YaHei UI"/>
              <a:cs typeface="Microsoft YaHei UI"/>
            </a:endParaRPr>
          </a:p>
          <a:p>
            <a:pPr marL="178435" marR="5080" indent="-166370">
              <a:lnSpc>
                <a:spcPct val="115399"/>
              </a:lnSpc>
            </a:pP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・</a:t>
            </a:r>
            <a:r>
              <a:rPr dirty="0" sz="1300" spc="165" b="1">
                <a:solidFill>
                  <a:srgbClr val="585858"/>
                </a:solidFill>
                <a:latin typeface="Microsoft YaHei UI"/>
                <a:cs typeface="Microsoft YaHei UI"/>
              </a:rPr>
              <a:t>11</a:t>
            </a:r>
            <a:r>
              <a:rPr dirty="0" sz="1300" spc="-95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歳の時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、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エ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ル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ビス・プレ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ス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リー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の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唄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を 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聴いて多大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な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る影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響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を受け歌手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に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なる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決心</a:t>
            </a:r>
            <a:endParaRPr sz="1300">
              <a:latin typeface="Microsoft YaHei UI"/>
              <a:cs typeface="Microsoft YaHei UI"/>
            </a:endParaRPr>
          </a:p>
          <a:p>
            <a:pPr marL="178435">
              <a:lnSpc>
                <a:spcPct val="100000"/>
              </a:lnSpc>
              <a:spcBef>
                <a:spcPts val="240"/>
              </a:spcBef>
            </a:pP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をする。</a:t>
            </a:r>
            <a:endParaRPr sz="13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・長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兄</a:t>
            </a:r>
            <a:r>
              <a:rPr dirty="0" sz="1300" spc="185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黒沢年雄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は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俳優として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活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躍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中</a:t>
            </a:r>
            <a:endParaRPr sz="13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・</a:t>
            </a:r>
            <a:r>
              <a:rPr dirty="0" sz="1300" spc="165" b="1">
                <a:solidFill>
                  <a:srgbClr val="585858"/>
                </a:solidFill>
                <a:latin typeface="Microsoft YaHei UI"/>
                <a:cs typeface="Microsoft YaHei UI"/>
              </a:rPr>
              <a:t>1982</a:t>
            </a:r>
            <a:r>
              <a:rPr dirty="0" sz="1300" spc="-80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年『</a:t>
            </a:r>
            <a:r>
              <a:rPr dirty="0" sz="1300" spc="160" b="1">
                <a:solidFill>
                  <a:srgbClr val="585858"/>
                </a:solidFill>
                <a:latin typeface="Microsoft YaHei UI"/>
                <a:cs typeface="Microsoft YaHei UI"/>
              </a:rPr>
              <a:t>3</a:t>
            </a:r>
            <a:r>
              <a:rPr dirty="0" sz="1300" spc="-75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年目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の浮気』が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大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ヒッ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ト！</a:t>
            </a:r>
            <a:endParaRPr sz="13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・</a:t>
            </a:r>
            <a:r>
              <a:rPr dirty="0" sz="1300" spc="165" b="1">
                <a:solidFill>
                  <a:srgbClr val="585858"/>
                </a:solidFill>
                <a:latin typeface="Microsoft YaHei UI"/>
                <a:cs typeface="Microsoft YaHei UI"/>
              </a:rPr>
              <a:t>2017</a:t>
            </a:r>
            <a:r>
              <a:rPr dirty="0" sz="1300" spc="-75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年</a:t>
            </a:r>
            <a:r>
              <a:rPr dirty="0" sz="1300" spc="-70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160" b="1">
                <a:solidFill>
                  <a:srgbClr val="585858"/>
                </a:solidFill>
                <a:latin typeface="Microsoft YaHei UI"/>
                <a:cs typeface="Microsoft YaHei UI"/>
              </a:rPr>
              <a:t>9</a:t>
            </a:r>
            <a:r>
              <a:rPr dirty="0" sz="1300" spc="-75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月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テ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イチクレコ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ー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ド移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籍。</a:t>
            </a:r>
            <a:endParaRPr sz="1300">
              <a:latin typeface="Microsoft YaHei UI"/>
              <a:cs typeface="Microsoft YaHei UI"/>
            </a:endParaRPr>
          </a:p>
          <a:p>
            <a:pPr marL="178435">
              <a:lnSpc>
                <a:spcPct val="100000"/>
              </a:lnSpc>
              <a:spcBef>
                <a:spcPts val="254"/>
              </a:spcBef>
            </a:pP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『</a:t>
            </a:r>
            <a:r>
              <a:rPr dirty="0" sz="1300" spc="165" b="1">
                <a:solidFill>
                  <a:srgbClr val="585858"/>
                </a:solidFill>
                <a:latin typeface="Microsoft YaHei UI"/>
                <a:cs typeface="Microsoft YaHei UI"/>
              </a:rPr>
              <a:t>30</a:t>
            </a:r>
            <a:r>
              <a:rPr dirty="0" sz="1300" spc="-95" b="1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年目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の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本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気</a:t>
            </a:r>
            <a:r>
              <a:rPr dirty="0" sz="1300" spc="5" b="1">
                <a:solidFill>
                  <a:srgbClr val="585858"/>
                </a:solidFill>
                <a:latin typeface="Microsoft YaHei UI"/>
                <a:cs typeface="Microsoft YaHei UI"/>
              </a:rPr>
              <a:t>』発</a:t>
            </a:r>
            <a:r>
              <a:rPr dirty="0" sz="1300" spc="-5" b="1">
                <a:solidFill>
                  <a:srgbClr val="585858"/>
                </a:solidFill>
                <a:latin typeface="Microsoft YaHei UI"/>
                <a:cs typeface="Microsoft YaHei UI"/>
              </a:rPr>
              <a:t>売</a:t>
            </a:r>
            <a:endParaRPr sz="1300">
              <a:latin typeface="Microsoft YaHei UI"/>
              <a:cs typeface="Microsoft YaHei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10611" y="96011"/>
            <a:ext cx="3429000" cy="640080"/>
            <a:chOff x="2610611" y="96011"/>
            <a:chExt cx="3429000" cy="6400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96011"/>
              <a:ext cx="808481" cy="6400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2363" y="96011"/>
              <a:ext cx="963930" cy="640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9563" y="96011"/>
              <a:ext cx="963930" cy="640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6763" y="96011"/>
              <a:ext cx="963930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3963" y="96011"/>
              <a:ext cx="963930" cy="6400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1163" y="96011"/>
              <a:ext cx="963930" cy="6400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8363" y="96011"/>
              <a:ext cx="841248" cy="64007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688463" y="124155"/>
            <a:ext cx="32270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0000"/>
                </a:solidFill>
                <a:latin typeface="MS UI Gothic"/>
                <a:cs typeface="MS UI Gothic"/>
              </a:rPr>
              <a:t>虹</a:t>
            </a:r>
            <a:r>
              <a:rPr dirty="0" sz="3600" spc="655">
                <a:solidFill>
                  <a:srgbClr val="FFC000"/>
                </a:solidFill>
                <a:latin typeface="MS UI Gothic"/>
                <a:cs typeface="MS UI Gothic"/>
              </a:rPr>
              <a:t>の</a:t>
            </a:r>
            <a:r>
              <a:rPr dirty="0" sz="3600" spc="655">
                <a:solidFill>
                  <a:srgbClr val="FFFF00"/>
                </a:solidFill>
                <a:latin typeface="MS UI Gothic"/>
                <a:cs typeface="MS UI Gothic"/>
              </a:rPr>
              <a:t>キ</a:t>
            </a:r>
            <a:r>
              <a:rPr dirty="0" sz="3600" spc="1220">
                <a:solidFill>
                  <a:srgbClr val="00AF50"/>
                </a:solidFill>
                <a:latin typeface="MS UI Gothic"/>
                <a:cs typeface="MS UI Gothic"/>
              </a:rPr>
              <a:t>ャ</a:t>
            </a:r>
            <a:r>
              <a:rPr dirty="0" sz="3600" spc="1105">
                <a:solidFill>
                  <a:srgbClr val="00AFEF"/>
                </a:solidFill>
                <a:latin typeface="MS UI Gothic"/>
                <a:cs typeface="MS UI Gothic"/>
              </a:rPr>
              <a:t>ラ</a:t>
            </a:r>
            <a:r>
              <a:rPr dirty="0" sz="3600" spc="550">
                <a:solidFill>
                  <a:srgbClr val="1F4E79"/>
                </a:solidFill>
                <a:latin typeface="MS UI Gothic"/>
                <a:cs typeface="MS UI Gothic"/>
              </a:rPr>
              <a:t>バ</a:t>
            </a:r>
            <a:r>
              <a:rPr dirty="0" sz="3600" spc="915">
                <a:solidFill>
                  <a:srgbClr val="FFD966"/>
                </a:solidFill>
                <a:latin typeface="MS UI Gothic"/>
                <a:cs typeface="MS UI Gothic"/>
              </a:rPr>
              <a:t>ン</a:t>
            </a:r>
            <a:endParaRPr sz="3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SCN-BBJ</dc:creator>
  <dcterms:created xsi:type="dcterms:W3CDTF">2023-04-25T06:36:34Z</dcterms:created>
  <dcterms:modified xsi:type="dcterms:W3CDTF">2023-04-25T06:36:34Z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2023-04-25T00:00:00Z</vt:filetime>
  </property>
</Properties>
</file>