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9" r:id="rId2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>
        <p:scale>
          <a:sx n="75" d="100"/>
          <a:sy n="75" d="100"/>
        </p:scale>
        <p:origin x="3006" y="-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651851" y="4167210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639" y="642522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274321" y="7698902"/>
            <a:ext cx="1597327" cy="162369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" name="図 14" descr="花が生けられている女性&#10;&#10;自動的に生成された説明">
            <a:extLst>
              <a:ext uri="{FF2B5EF4-FFF2-40B4-BE49-F238E27FC236}">
                <a16:creationId xmlns:a16="http://schemas.microsoft.com/office/drawing/2014/main" id="{898C80DA-32EE-BEDF-4B96-6AEDD9C1CD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68" t="5262" r="23315" b="32060"/>
          <a:stretch/>
        </p:blipFill>
        <p:spPr>
          <a:xfrm>
            <a:off x="5160743" y="5788285"/>
            <a:ext cx="1611313" cy="1631880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9956" y="7238154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3B38B67-019C-CA5C-9DBD-79476D6D4E65}"/>
              </a:ext>
            </a:extLst>
          </p:cNvPr>
          <p:cNvSpPr/>
          <p:nvPr/>
        </p:nvSpPr>
        <p:spPr>
          <a:xfrm>
            <a:off x="-34791" y="9329192"/>
            <a:ext cx="6892792" cy="620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91" y="9357110"/>
            <a:ext cx="1741035" cy="53428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304975" y="2318510"/>
            <a:ext cx="2548016" cy="2492831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B6C1B01-2D87-A158-A9E6-4E390797E229}"/>
              </a:ext>
            </a:extLst>
          </p:cNvPr>
          <p:cNvSpPr txBox="1"/>
          <p:nvPr/>
        </p:nvSpPr>
        <p:spPr>
          <a:xfrm>
            <a:off x="-600261" y="-1136247"/>
            <a:ext cx="4937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effectLst/>
                <a:latin typeface="游ゴシック体"/>
              </a:rPr>
              <a:t>全国と繋がるシニア向け</a:t>
            </a:r>
            <a:endParaRPr lang="en-US" altLang="ja-JP" b="0" i="0" dirty="0">
              <a:effectLst/>
              <a:latin typeface="游ゴシック体"/>
            </a:endParaRPr>
          </a:p>
          <a:p>
            <a:r>
              <a:rPr lang="ja-JP" altLang="en-US" b="0" i="0" dirty="0">
                <a:effectLst/>
                <a:latin typeface="游ゴシック体"/>
              </a:rPr>
              <a:t>オンラインコミュニケーションサービス</a:t>
            </a:r>
            <a:endParaRPr lang="ja-JP" altLang="en-US" dirty="0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60E6F791-3BC0-1D65-6929-5DF8D20089AA}"/>
              </a:ext>
            </a:extLst>
          </p:cNvPr>
          <p:cNvGrpSpPr/>
          <p:nvPr/>
        </p:nvGrpSpPr>
        <p:grpSpPr>
          <a:xfrm>
            <a:off x="4253349" y="2703803"/>
            <a:ext cx="2486076" cy="942660"/>
            <a:chOff x="245814" y="186038"/>
            <a:chExt cx="2486076" cy="942660"/>
          </a:xfrm>
        </p:grpSpPr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71511DFE-D4BD-523E-B584-56BFA7964FD7}"/>
                </a:ext>
              </a:extLst>
            </p:cNvPr>
            <p:cNvSpPr/>
            <p:nvPr/>
          </p:nvSpPr>
          <p:spPr>
            <a:xfrm>
              <a:off x="1663085" y="186038"/>
              <a:ext cx="909087" cy="9090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812C0607-FA40-7F68-9BA8-54C3327887DC}"/>
                </a:ext>
              </a:extLst>
            </p:cNvPr>
            <p:cNvSpPr txBox="1"/>
            <p:nvPr/>
          </p:nvSpPr>
          <p:spPr>
            <a:xfrm>
              <a:off x="1677258" y="297987"/>
              <a:ext cx="431528" cy="52322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kumimoji="1" lang="en-US" altLang="ja-JP" sz="2800" spc="300" dirty="0">
                  <a:solidFill>
                    <a:schemeClr val="bg1"/>
                  </a:solidFill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6</a:t>
              </a:r>
              <a:endParaRPr kumimoji="1" lang="ja-JP" altLang="en-US" sz="2400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 pitchFamily="34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9F9DCF3-3A66-6B3A-FE20-04DEB442D8F5}"/>
                </a:ext>
              </a:extLst>
            </p:cNvPr>
            <p:cNvSpPr txBox="1"/>
            <p:nvPr/>
          </p:nvSpPr>
          <p:spPr>
            <a:xfrm>
              <a:off x="2051103" y="597494"/>
              <a:ext cx="466794" cy="46166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kumimoji="1" lang="en-US" altLang="ja-JP" sz="2400" spc="-300" dirty="0">
                  <a:solidFill>
                    <a:schemeClr val="bg1"/>
                  </a:solidFill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30</a:t>
              </a:r>
              <a:endParaRPr kumimoji="1" lang="ja-JP" altLang="en-US" sz="2000" spc="-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 pitchFamily="34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CBCDEC6B-E0A5-9FF5-2082-19F2ECB2D16F}"/>
                </a:ext>
              </a:extLst>
            </p:cNvPr>
            <p:cNvSpPr txBox="1"/>
            <p:nvPr/>
          </p:nvSpPr>
          <p:spPr>
            <a:xfrm>
              <a:off x="1886622" y="324630"/>
              <a:ext cx="40427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4000" spc="300" dirty="0">
                  <a:solidFill>
                    <a:schemeClr val="bg1"/>
                  </a:solidFill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/</a:t>
              </a:r>
              <a:endParaRPr kumimoji="1" lang="ja-JP" altLang="en-US" sz="3600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 pitchFamily="34" charset="-128"/>
              </a:endParaRPr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0EB450FF-E6FB-BFA5-B8E2-65A44502BBBD}"/>
                </a:ext>
              </a:extLst>
            </p:cNvPr>
            <p:cNvSpPr/>
            <p:nvPr/>
          </p:nvSpPr>
          <p:spPr>
            <a:xfrm>
              <a:off x="245814" y="191267"/>
              <a:ext cx="909087" cy="9090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DF24A00C-5520-5B47-ABD5-80DF0B67EA94}"/>
                </a:ext>
              </a:extLst>
            </p:cNvPr>
            <p:cNvSpPr txBox="1"/>
            <p:nvPr/>
          </p:nvSpPr>
          <p:spPr>
            <a:xfrm>
              <a:off x="298556" y="324215"/>
              <a:ext cx="431528" cy="52322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kumimoji="1" lang="en-US" altLang="ja-JP" sz="2800" spc="300" dirty="0">
                  <a:solidFill>
                    <a:schemeClr val="bg1"/>
                  </a:solidFill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6</a:t>
              </a:r>
              <a:endParaRPr kumimoji="1" lang="ja-JP" altLang="en-US" sz="2400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 pitchFamily="34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EB340CA-82D2-B2BE-8A46-BACDF93D8722}"/>
                </a:ext>
              </a:extLst>
            </p:cNvPr>
            <p:cNvSpPr txBox="1"/>
            <p:nvPr/>
          </p:nvSpPr>
          <p:spPr>
            <a:xfrm>
              <a:off x="704461" y="623722"/>
              <a:ext cx="402674" cy="46166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kumimoji="1" lang="en-US" altLang="ja-JP" sz="2400" spc="300" dirty="0">
                  <a:solidFill>
                    <a:schemeClr val="bg1"/>
                  </a:solidFill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1</a:t>
              </a:r>
              <a:endParaRPr kumimoji="1" lang="ja-JP" altLang="en-US" sz="2000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 pitchFamily="34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51EF792-894D-FAF3-289C-B0E046723074}"/>
                </a:ext>
              </a:extLst>
            </p:cNvPr>
            <p:cNvSpPr txBox="1"/>
            <p:nvPr/>
          </p:nvSpPr>
          <p:spPr>
            <a:xfrm>
              <a:off x="507920" y="350858"/>
              <a:ext cx="40427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sz="4000" spc="300" dirty="0">
                  <a:solidFill>
                    <a:schemeClr val="bg1"/>
                  </a:solidFill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/</a:t>
              </a:r>
              <a:endParaRPr kumimoji="1" lang="ja-JP" altLang="en-US" sz="3600" spc="300" dirty="0">
                <a:solidFill>
                  <a:schemeClr val="bg1"/>
                </a:solidFill>
                <a:latin typeface="小塚ゴシック Pro H" panose="020B0800000000000000" pitchFamily="34" charset="-128"/>
                <a:ea typeface="小塚ゴシック Pro H" panose="020B0800000000000000" pitchFamily="34" charset="-128"/>
              </a:endParaRPr>
            </a:p>
          </p:txBody>
        </p:sp>
        <p:sp>
          <p:nvSpPr>
            <p:cNvPr id="53" name="二等辺三角形 52">
              <a:extLst>
                <a:ext uri="{FF2B5EF4-FFF2-40B4-BE49-F238E27FC236}">
                  <a16:creationId xmlns:a16="http://schemas.microsoft.com/office/drawing/2014/main" id="{6C24A4CD-C352-BE2F-17D3-AD99BC923D18}"/>
                </a:ext>
              </a:extLst>
            </p:cNvPr>
            <p:cNvSpPr/>
            <p:nvPr/>
          </p:nvSpPr>
          <p:spPr>
            <a:xfrm rot="5400000">
              <a:off x="1291982" y="581700"/>
              <a:ext cx="288839" cy="183398"/>
            </a:xfrm>
            <a:prstGeom prst="triangle">
              <a:avLst/>
            </a:prstGeom>
            <a:solidFill>
              <a:srgbClr val="F1B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79A67D31-32C7-73FC-2F12-26A9121949EC}"/>
                </a:ext>
              </a:extLst>
            </p:cNvPr>
            <p:cNvSpPr/>
            <p:nvPr/>
          </p:nvSpPr>
          <p:spPr>
            <a:xfrm>
              <a:off x="986344" y="800216"/>
              <a:ext cx="321564" cy="32156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木</a:t>
              </a:r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4907937C-41E1-665A-6E51-5424012FA4D9}"/>
                </a:ext>
              </a:extLst>
            </p:cNvPr>
            <p:cNvSpPr/>
            <p:nvPr/>
          </p:nvSpPr>
          <p:spPr>
            <a:xfrm>
              <a:off x="2410326" y="807134"/>
              <a:ext cx="321564" cy="32156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latin typeface="小塚ゴシック Pro H" panose="020B0800000000000000" pitchFamily="34" charset="-128"/>
                  <a:ea typeface="小塚ゴシック Pro H" panose="020B0800000000000000" pitchFamily="34" charset="-128"/>
                </a:rPr>
                <a:t>金</a:t>
              </a: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85F940-A877-7CB2-7EB8-64DED84A6DB3}"/>
              </a:ext>
            </a:extLst>
          </p:cNvPr>
          <p:cNvSpPr txBox="1"/>
          <p:nvPr/>
        </p:nvSpPr>
        <p:spPr>
          <a:xfrm>
            <a:off x="306692" y="-16702"/>
            <a:ext cx="6209826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「みんなのウタ体操」　</a:t>
            </a:r>
            <a:endParaRPr kumimoji="1" lang="en-US" altLang="ja-JP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>
              <a:lnSpc>
                <a:spcPts val="3360"/>
              </a:lnSpc>
            </a:pPr>
            <a:r>
              <a:rPr kumimoji="1" lang="en-US" altLang="ja-JP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YouTube</a:t>
            </a:r>
            <a:r>
              <a:rPr kumimoji="1"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公開記念！</a:t>
            </a:r>
            <a:endParaRPr kumimoji="1"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CABC4F-D4FB-BCDF-1169-C6BFF2BE5656}"/>
              </a:ext>
            </a:extLst>
          </p:cNvPr>
          <p:cNvSpPr txBox="1"/>
          <p:nvPr/>
        </p:nvSpPr>
        <p:spPr>
          <a:xfrm>
            <a:off x="3737555" y="3680012"/>
            <a:ext cx="359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10</a:t>
            </a:r>
            <a:r>
              <a:rPr kumimoji="1" lang="en-US" altLang="ja-JP" sz="24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:30-</a:t>
            </a:r>
            <a:r>
              <a:rPr kumimoji="1" lang="en-US" altLang="ja-JP" sz="36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11</a:t>
            </a:r>
            <a:r>
              <a:rPr kumimoji="1" lang="en-US" altLang="ja-JP" sz="2400" b="1" spc="300" dirty="0">
                <a:solidFill>
                  <a:srgbClr val="7030A0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:00</a:t>
            </a:r>
            <a:endParaRPr kumimoji="1" lang="ja-JP" altLang="en-US" sz="2400" b="1" spc="300" dirty="0">
              <a:solidFill>
                <a:srgbClr val="7030A0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00634" y="6920966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58028" y="4711804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782887" y="7738735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9" y="2454701"/>
            <a:ext cx="5212574" cy="5334014"/>
          </a:xfrm>
          <a:prstGeom prst="ellipse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EF4A2A5-E080-21AD-6D27-6077548FCBE8}"/>
              </a:ext>
            </a:extLst>
          </p:cNvPr>
          <p:cNvSpPr txBox="1"/>
          <p:nvPr/>
        </p:nvSpPr>
        <p:spPr>
          <a:xfrm>
            <a:off x="2948974" y="9025944"/>
            <a:ext cx="5171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spc="300" dirty="0"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日曜日は</a:t>
            </a:r>
            <a:r>
              <a:rPr kumimoji="1" lang="en-US" altLang="ja-JP" sz="1400" b="1" spc="300" dirty="0"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YouTube</a:t>
            </a:r>
            <a:r>
              <a:rPr kumimoji="1" lang="ja-JP" altLang="en-US" sz="1400" b="1" spc="300" dirty="0"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お楽しみください！</a:t>
            </a:r>
            <a:endParaRPr kumimoji="1" lang="en-US" altLang="ja-JP" sz="1400" b="1" spc="300" dirty="0"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35510" y="5287170"/>
            <a:ext cx="5670408" cy="214092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6999"/>
              </a:avLst>
            </a:prstTxWarp>
            <a:spAutoFit/>
          </a:bodyPr>
          <a:lstStyle/>
          <a:p>
            <a:pPr algn="ctr"/>
            <a:r>
              <a:rPr kumimoji="1" lang="ja-JP" altLang="en-US" sz="26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コリスライブのキャストが</a:t>
            </a:r>
            <a:endParaRPr kumimoji="1" lang="en-US" altLang="ja-JP" sz="26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26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日替わりで登場</a:t>
            </a:r>
            <a:endParaRPr kumimoji="1" lang="en-US" altLang="ja-JP" sz="26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8764C22-3961-E089-DFFD-BE2670353318}"/>
              </a:ext>
            </a:extLst>
          </p:cNvPr>
          <p:cNvSpPr txBox="1"/>
          <p:nvPr/>
        </p:nvSpPr>
        <p:spPr>
          <a:xfrm rot="20630811">
            <a:off x="7959721" y="4943270"/>
            <a:ext cx="2425986" cy="91595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336999"/>
              </a:avLst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！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418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E3A622-1090-4BDA-A6C9-03A7533D7B38}"/>
</file>

<file path=customXml/itemProps2.xml><?xml version="1.0" encoding="utf-8"?>
<ds:datastoreItem xmlns:ds="http://schemas.openxmlformats.org/officeDocument/2006/customXml" ds:itemID="{4414CC00-A22B-4391-AEE2-43294C86AF6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1491</TotalTime>
  <Words>38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小塚ゴシック Pro H</vt:lpstr>
      <vt:lpstr>游ゴシック体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50</cp:revision>
  <cp:lastPrinted>2023-04-22T05:57:36Z</cp:lastPrinted>
  <dcterms:created xsi:type="dcterms:W3CDTF">2022-02-20T16:12:08Z</dcterms:created>
  <dcterms:modified xsi:type="dcterms:W3CDTF">2023-04-22T05:58:19Z</dcterms:modified>
</cp:coreProperties>
</file>