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Barlow Medium" panose="00000600000000000000" pitchFamily="2" charset="0"/>
      <p:regular r:id="rId3"/>
      <p:italic r:id="rId4"/>
    </p:embeddedFont>
    <p:embeddedFont>
      <p:font typeface="Barlow Medium Bold" panose="020B060007020508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9240" y="2234315"/>
            <a:ext cx="4306451" cy="3864162"/>
            <a:chOff x="0" y="0"/>
            <a:chExt cx="12823190" cy="11506200"/>
          </a:xfrm>
        </p:grpSpPr>
        <p:sp>
          <p:nvSpPr>
            <p:cNvPr id="3" name="Freeform 3"/>
            <p:cNvSpPr/>
            <p:nvPr/>
          </p:nvSpPr>
          <p:spPr>
            <a:xfrm>
              <a:off x="364490" y="283210"/>
              <a:ext cx="12143740" cy="9904730"/>
            </a:xfrm>
            <a:custGeom>
              <a:avLst/>
              <a:gdLst/>
              <a:ahLst/>
              <a:cxnLst/>
              <a:rect l="l" t="t" r="r" b="b"/>
              <a:pathLst>
                <a:path w="12143740" h="9904730">
                  <a:moveTo>
                    <a:pt x="12143740" y="9904730"/>
                  </a:moveTo>
                  <a:lnTo>
                    <a:pt x="0" y="9904730"/>
                  </a:lnTo>
                  <a:lnTo>
                    <a:pt x="0" y="0"/>
                  </a:lnTo>
                  <a:lnTo>
                    <a:pt x="12143740" y="0"/>
                  </a:lnTo>
                  <a:lnTo>
                    <a:pt x="12143740" y="9904730"/>
                  </a:lnTo>
                  <a:close/>
                </a:path>
              </a:pathLst>
            </a:custGeom>
            <a:blipFill>
              <a:blip r:embed="rId2"/>
              <a:stretch>
                <a:fillRect b="-2260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823190" cy="11506200"/>
            </a:xfrm>
            <a:custGeom>
              <a:avLst/>
              <a:gdLst/>
              <a:ahLst/>
              <a:cxnLst/>
              <a:rect l="l" t="t" r="r" b="b"/>
              <a:pathLst>
                <a:path w="12823190" h="11506200">
                  <a:moveTo>
                    <a:pt x="12823190" y="11506200"/>
                  </a:moveTo>
                  <a:lnTo>
                    <a:pt x="0" y="11506200"/>
                  </a:lnTo>
                  <a:lnTo>
                    <a:pt x="0" y="0"/>
                  </a:lnTo>
                  <a:lnTo>
                    <a:pt x="12823190" y="0"/>
                  </a:lnTo>
                  <a:lnTo>
                    <a:pt x="12823190" y="11506200"/>
                  </a:lnTo>
                  <a:close/>
                </a:path>
              </a:pathLst>
            </a:custGeom>
            <a:blipFill>
              <a:blip r:embed="rId3"/>
              <a:stretch>
                <a:fillRect t="-11" b="-11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99999">
            <a:off x="0" y="3596286"/>
            <a:ext cx="9274108" cy="92741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70152" y="9328137"/>
            <a:ext cx="1425744" cy="14970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62516">
            <a:off x="-1875195" y="8928206"/>
            <a:ext cx="4539957" cy="30465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7693" y="-5828"/>
            <a:ext cx="1451102" cy="15236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6679710" y="-103321"/>
            <a:ext cx="4189022" cy="28110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790663" y="6391941"/>
            <a:ext cx="5853090" cy="3292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86399" y="1750415"/>
            <a:ext cx="1173601" cy="117360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1039138" y="9228630"/>
            <a:ext cx="3746741" cy="1222851"/>
            <a:chOff x="0" y="0"/>
            <a:chExt cx="4995655" cy="1630468"/>
          </a:xfrm>
        </p:grpSpPr>
        <p:sp>
          <p:nvSpPr>
            <p:cNvPr id="13" name="TextBox 13"/>
            <p:cNvSpPr txBox="1"/>
            <p:nvPr/>
          </p:nvSpPr>
          <p:spPr>
            <a:xfrm>
              <a:off x="786324" y="39158"/>
              <a:ext cx="3423007" cy="15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FFFFFF"/>
                  </a:solidFill>
                  <a:ea typeface="Barlow Medium Bold"/>
                </a:rPr>
                <a:t>６月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95655" cy="38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  <a:spcBef>
                  <a:spcPct val="0"/>
                </a:spcBef>
              </a:pPr>
              <a:r>
                <a:rPr lang="en-US" sz="1747" spc="391">
                  <a:solidFill>
                    <a:srgbClr val="FFFFFF"/>
                  </a:solidFill>
                  <a:latin typeface="Barlow Medium"/>
                </a:rPr>
                <a:t>2023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654" y="135104"/>
            <a:ext cx="7026691" cy="240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5032" spc="-256">
                <a:solidFill>
                  <a:srgbClr val="FFFFFF"/>
                </a:solidFill>
                <a:ea typeface="おてんばゴシック Bold"/>
              </a:rPr>
              <a:t>リリムジカの</a:t>
            </a:r>
          </a:p>
          <a:p>
            <a:pPr algn="ctr">
              <a:lnSpc>
                <a:spcPts val="7920"/>
              </a:lnSpc>
            </a:pPr>
            <a:r>
              <a:rPr lang="en-US" sz="7200" spc="-367">
                <a:solidFill>
                  <a:srgbClr val="FFFFFF"/>
                </a:solidFill>
                <a:ea typeface="おてんばゴシック Bold"/>
              </a:rPr>
              <a:t>音楽プログラム</a:t>
            </a:r>
          </a:p>
          <a:p>
            <a:pPr algn="ctr">
              <a:lnSpc>
                <a:spcPts val="5535"/>
              </a:lnSpc>
            </a:pPr>
            <a:endParaRPr lang="en-US" sz="7200" spc="-367">
              <a:solidFill>
                <a:srgbClr val="FFFFFF"/>
              </a:solidFill>
              <a:ea typeface="おてんばゴシック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76859" y="9691773"/>
            <a:ext cx="5483141" cy="53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000000"/>
                </a:solidFill>
                <a:latin typeface="Barlow Medium Bold"/>
              </a:rPr>
              <a:t>30日(金)開演14:00〜14:45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717208" y="4865137"/>
            <a:ext cx="1804145" cy="96172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355598" y="2234315"/>
            <a:ext cx="3670377" cy="615707"/>
            <a:chOff x="0" y="0"/>
            <a:chExt cx="4893836" cy="8209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82813">
              <a:off x="95299" y="69648"/>
              <a:ext cx="418188" cy="681646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728537">
              <a:off x="4365811" y="39565"/>
              <a:ext cx="455099" cy="741812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3086504" y="3026216"/>
            <a:ext cx="4557250" cy="1616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1"/>
              </a:lnSpc>
            </a:pPr>
            <a:r>
              <a:rPr lang="en-US" sz="1858" dirty="0">
                <a:solidFill>
                  <a:srgbClr val="000000"/>
                </a:solidFill>
                <a:ea typeface="Barlow Medium"/>
              </a:rPr>
              <a:t>　</a:t>
            </a:r>
            <a:r>
              <a:rPr lang="en-US" sz="1858" b="1" dirty="0" err="1">
                <a:solidFill>
                  <a:srgbClr val="000000"/>
                </a:solidFill>
                <a:ea typeface="Barlow Medium"/>
              </a:rPr>
              <a:t>童謡・唱歌・昭和の流行歌</a:t>
            </a: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、　</a:t>
            </a:r>
          </a:p>
          <a:p>
            <a:pPr algn="ctr">
              <a:lnSpc>
                <a:spcPts val="2601"/>
              </a:lnSpc>
            </a:pP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　</a:t>
            </a:r>
            <a:r>
              <a:rPr lang="en-US" sz="1858" b="1" dirty="0" err="1">
                <a:solidFill>
                  <a:srgbClr val="000000"/>
                </a:solidFill>
                <a:ea typeface="Barlow Medium"/>
              </a:rPr>
              <a:t>演歌・民謡・シャンソンなど</a:t>
            </a: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　</a:t>
            </a:r>
          </a:p>
          <a:p>
            <a:pPr algn="ctr">
              <a:lnSpc>
                <a:spcPts val="2601"/>
              </a:lnSpc>
            </a:pP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　 </a:t>
            </a:r>
            <a:r>
              <a:rPr lang="en-US" sz="1858" b="1" dirty="0" err="1">
                <a:solidFill>
                  <a:srgbClr val="000000"/>
                </a:solidFill>
                <a:ea typeface="Barlow Medium"/>
              </a:rPr>
              <a:t>懐かしく一緒に歌える楽曲を</a:t>
            </a: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　</a:t>
            </a:r>
          </a:p>
          <a:p>
            <a:pPr algn="ctr">
              <a:lnSpc>
                <a:spcPts val="2601"/>
              </a:lnSpc>
            </a:pPr>
            <a:r>
              <a:rPr lang="en-US" sz="1858" b="1" dirty="0">
                <a:solidFill>
                  <a:srgbClr val="000000"/>
                </a:solidFill>
                <a:ea typeface="Barlow Medium"/>
              </a:rPr>
              <a:t>　</a:t>
            </a:r>
            <a:r>
              <a:rPr lang="en-US" sz="1858" b="1" dirty="0" err="1">
                <a:solidFill>
                  <a:srgbClr val="000000"/>
                </a:solidFill>
                <a:ea typeface="Barlow Medium"/>
              </a:rPr>
              <a:t>生伴奏でご一緒します。リクエ</a:t>
            </a:r>
            <a:endParaRPr lang="en-US" sz="1858" b="1" dirty="0">
              <a:solidFill>
                <a:srgbClr val="000000"/>
              </a:solidFill>
              <a:ea typeface="Barlow Medium"/>
            </a:endParaRPr>
          </a:p>
          <a:p>
            <a:pPr algn="ctr">
              <a:lnSpc>
                <a:spcPts val="2601"/>
              </a:lnSpc>
            </a:pPr>
            <a:r>
              <a:rPr lang="en-US" sz="1858" b="1" dirty="0">
                <a:solidFill>
                  <a:srgbClr val="000000"/>
                </a:solidFill>
                <a:latin typeface="Barlow Medium"/>
              </a:rPr>
              <a:t>        </a:t>
            </a:r>
            <a:r>
              <a:rPr lang="en-US" sz="1858" b="1" dirty="0" err="1">
                <a:solidFill>
                  <a:srgbClr val="000000"/>
                </a:solidFill>
                <a:latin typeface="Barlow Medium"/>
              </a:rPr>
              <a:t>ストも考えておいて下さいね</a:t>
            </a:r>
            <a:r>
              <a:rPr lang="en-US" sz="1858" b="1" dirty="0">
                <a:solidFill>
                  <a:srgbClr val="000000"/>
                </a:solidFill>
                <a:latin typeface="Barlow Medium"/>
              </a:rPr>
              <a:t>！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66654" y="7044836"/>
            <a:ext cx="2243812" cy="153742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-79259" y="4610827"/>
            <a:ext cx="3762009" cy="1108082"/>
            <a:chOff x="104579" y="592575"/>
            <a:chExt cx="5016012" cy="1477443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51867">
              <a:off x="104579" y="592575"/>
              <a:ext cx="5016012" cy="1477443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 rot="849183">
              <a:off x="846490" y="748852"/>
              <a:ext cx="3655559" cy="1062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4"/>
                </a:lnSpc>
              </a:pPr>
              <a:r>
                <a:rPr lang="ja-JP" altLang="en-US" sz="4800" dirty="0">
                  <a:solidFill>
                    <a:schemeClr val="tx2"/>
                  </a:solidFill>
                </a:rPr>
                <a:t>三野先生</a:t>
              </a:r>
              <a:endParaRPr lang="en-US" sz="4717" spc="9" dirty="0">
                <a:solidFill>
                  <a:schemeClr val="tx2"/>
                </a:solidFill>
                <a:ea typeface="はなぞめ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Barlow Medium Bold</vt:lpstr>
      <vt:lpstr>Barlow Medium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cp:lastModifiedBy>田淵 朋世</cp:lastModifiedBy>
  <cp:revision>4</cp:revision>
  <dcterms:created xsi:type="dcterms:W3CDTF">2006-08-16T00:00:00Z</dcterms:created>
  <dcterms:modified xsi:type="dcterms:W3CDTF">2023-04-28T02:04:30Z</dcterms:modified>
  <dc:identifier>DAFbi8f33_k</dc:identifier>
</cp:coreProperties>
</file>