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おてんばゴシック" panose="020B0600070205080204" charset="-128"/>
      <p:regular r:id="rId3"/>
    </p:embeddedFont>
    <p:embeddedFont>
      <p:font typeface="Barlow Medium" panose="00000600000000000000" pitchFamily="2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99999">
            <a:off x="472329" y="1379145"/>
            <a:ext cx="9274108" cy="92741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15407" y="8833385"/>
            <a:ext cx="1814337" cy="19050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62516">
            <a:off x="-1096689" y="8619464"/>
            <a:ext cx="4539957" cy="30465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7693" y="-252294"/>
            <a:ext cx="1451102" cy="1770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4760745" y="-273678"/>
            <a:ext cx="4189022" cy="28110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5783" y="334514"/>
            <a:ext cx="7276274" cy="4092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268456" y="9349200"/>
            <a:ext cx="1173601" cy="117360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1030356" y="8959075"/>
            <a:ext cx="3746741" cy="1392133"/>
            <a:chOff x="11709" y="-359407"/>
            <a:chExt cx="4995655" cy="1856176"/>
          </a:xfrm>
        </p:grpSpPr>
        <p:sp>
          <p:nvSpPr>
            <p:cNvPr id="10" name="TextBox 10"/>
            <p:cNvSpPr txBox="1"/>
            <p:nvPr/>
          </p:nvSpPr>
          <p:spPr>
            <a:xfrm>
              <a:off x="903642" y="-123418"/>
              <a:ext cx="3423007" cy="1620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ja-JP" altLang="en-US" sz="7200" b="1" dirty="0">
                  <a:solidFill>
                    <a:schemeClr val="bg1"/>
                  </a:solidFill>
                </a:rPr>
                <a:t>６⽉</a:t>
              </a:r>
              <a:endParaRPr lang="en-US" sz="7200" b="1" spc="-928" dirty="0">
                <a:solidFill>
                  <a:schemeClr val="bg1"/>
                </a:solidFill>
                <a:ea typeface="Barlow Medium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709" y="-359407"/>
              <a:ext cx="4995655" cy="383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  <a:spcBef>
                  <a:spcPct val="0"/>
                </a:spcBef>
              </a:pPr>
              <a:r>
                <a:rPr lang="en-US" sz="1747" spc="391" dirty="0">
                  <a:solidFill>
                    <a:srgbClr val="FFFFFF"/>
                  </a:solidFill>
                  <a:latin typeface="Barlow Medium"/>
                </a:rPr>
                <a:t>2023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72116" y="8776235"/>
            <a:ext cx="5483141" cy="53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 dirty="0">
                <a:solidFill>
                  <a:srgbClr val="000000"/>
                </a:solidFill>
                <a:ea typeface="おてんばゴシック"/>
              </a:rPr>
              <a:t>８日(木)開演</a:t>
            </a:r>
            <a:r>
              <a:rPr lang="en-US" sz="3120" dirty="0">
                <a:solidFill>
                  <a:srgbClr val="000000"/>
                </a:solidFill>
                <a:latin typeface="おてんばゴシック"/>
              </a:rPr>
              <a:t>14:00〜14:45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74" y="6227405"/>
            <a:ext cx="7756010" cy="234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ea typeface="M+ Regular"/>
              </a:rPr>
              <a:t>　　　</a:t>
            </a:r>
            <a:r>
              <a:rPr lang="en-US" sz="2000" b="1" dirty="0" err="1">
                <a:solidFill>
                  <a:srgbClr val="000000"/>
                </a:solidFill>
                <a:ea typeface="M+ Regular"/>
              </a:rPr>
              <a:t>ご高齢でも、障がいがあっても、認知症の方でも</a:t>
            </a:r>
            <a:r>
              <a:rPr lang="en-US" sz="2000" b="1" dirty="0">
                <a:solidFill>
                  <a:srgbClr val="000000"/>
                </a:solidFill>
                <a:ea typeface="M+ Regular"/>
              </a:rPr>
              <a:t>　　</a:t>
            </a:r>
          </a:p>
          <a:p>
            <a:pPr algn="ctr">
              <a:lnSpc>
                <a:spcPts val="3079"/>
              </a:lnSpc>
            </a:pPr>
            <a:r>
              <a:rPr lang="en-US" sz="2000" b="1" dirty="0">
                <a:solidFill>
                  <a:srgbClr val="000000"/>
                </a:solidFill>
                <a:ea typeface="M+ Regular"/>
              </a:rPr>
              <a:t>　　　　　</a:t>
            </a:r>
            <a:r>
              <a:rPr lang="en-US" sz="2000" b="1" dirty="0" err="1">
                <a:solidFill>
                  <a:srgbClr val="000000"/>
                </a:solidFill>
                <a:ea typeface="M+ Regular"/>
              </a:rPr>
              <a:t>可愛いものを見ると笑顔になります</a:t>
            </a:r>
            <a:r>
              <a:rPr lang="en-US" sz="2000" b="1" dirty="0">
                <a:solidFill>
                  <a:srgbClr val="000000"/>
                </a:solidFill>
                <a:ea typeface="M+ Regular"/>
              </a:rPr>
              <a:t>。　　　　　</a:t>
            </a:r>
          </a:p>
          <a:p>
            <a:pPr algn="ctr">
              <a:lnSpc>
                <a:spcPts val="3079"/>
              </a:lnSpc>
            </a:pPr>
            <a:r>
              <a:rPr lang="en-US" sz="2000" b="1" dirty="0">
                <a:solidFill>
                  <a:srgbClr val="000000"/>
                </a:solidFill>
                <a:ea typeface="M+ Regular"/>
              </a:rPr>
              <a:t>　</a:t>
            </a:r>
            <a:r>
              <a:rPr lang="en-US" sz="2000" b="1" dirty="0" err="1">
                <a:solidFill>
                  <a:srgbClr val="000000"/>
                </a:solidFill>
                <a:ea typeface="M+ Regular"/>
              </a:rPr>
              <a:t>施設内に動物を迎える事には衛生面・訓練面的な側面を</a:t>
            </a:r>
            <a:r>
              <a:rPr lang="en-US" sz="2000" b="1" dirty="0">
                <a:solidFill>
                  <a:srgbClr val="000000"/>
                </a:solidFill>
                <a:ea typeface="M+ Regular"/>
              </a:rPr>
              <a:t>　</a:t>
            </a:r>
          </a:p>
          <a:p>
            <a:pPr algn="ctr">
              <a:lnSpc>
                <a:spcPts val="3079"/>
              </a:lnSpc>
            </a:pPr>
            <a:r>
              <a:rPr lang="en-US" sz="2000" b="1" dirty="0">
                <a:solidFill>
                  <a:srgbClr val="000000"/>
                </a:solidFill>
                <a:ea typeface="M+ Regular"/>
              </a:rPr>
              <a:t>　　　　　　</a:t>
            </a:r>
            <a:r>
              <a:rPr lang="en-US" sz="2000" b="1" dirty="0" err="1">
                <a:solidFill>
                  <a:srgbClr val="000000"/>
                </a:solidFill>
                <a:ea typeface="M+ Regular"/>
              </a:rPr>
              <a:t>心配されるお声もあると思います</a:t>
            </a:r>
            <a:r>
              <a:rPr lang="en-US" sz="2000" b="1" dirty="0">
                <a:solidFill>
                  <a:srgbClr val="000000"/>
                </a:solidFill>
                <a:ea typeface="M+ Regular"/>
              </a:rPr>
              <a:t>。　　　　　</a:t>
            </a:r>
          </a:p>
          <a:p>
            <a:pPr algn="ctr">
              <a:lnSpc>
                <a:spcPts val="3079"/>
              </a:lnSpc>
            </a:pPr>
            <a:r>
              <a:rPr lang="en-US" sz="2000" b="1" dirty="0" err="1">
                <a:solidFill>
                  <a:srgbClr val="000000"/>
                </a:solidFill>
                <a:ea typeface="M+ Regular"/>
              </a:rPr>
              <a:t>オンラインだからこそ、そうした心配もなく皆様に楽しんで</a:t>
            </a:r>
            <a:endParaRPr lang="en-US" sz="2000" b="1" dirty="0">
              <a:solidFill>
                <a:srgbClr val="000000"/>
              </a:solidFill>
              <a:ea typeface="M+ Regular"/>
            </a:endParaRPr>
          </a:p>
          <a:p>
            <a:pPr algn="ctr">
              <a:lnSpc>
                <a:spcPts val="3079"/>
              </a:lnSpc>
            </a:pPr>
            <a:r>
              <a:rPr lang="en-US" sz="2000" b="1" dirty="0">
                <a:solidFill>
                  <a:srgbClr val="000000"/>
                </a:solidFill>
                <a:ea typeface="M+ Regular"/>
              </a:rPr>
              <a:t>　　</a:t>
            </a:r>
            <a:r>
              <a:rPr lang="en-US" sz="2000" b="1" dirty="0" err="1">
                <a:solidFill>
                  <a:srgbClr val="000000"/>
                </a:solidFill>
                <a:ea typeface="M+ Regular"/>
              </a:rPr>
              <a:t>頂ける内容や機会提供になると信じております</a:t>
            </a:r>
            <a:r>
              <a:rPr lang="en-US" sz="2000" b="1" dirty="0">
                <a:solidFill>
                  <a:srgbClr val="000000"/>
                </a:solidFill>
                <a:ea typeface="M+ Regular"/>
              </a:rPr>
              <a:t>！　</a:t>
            </a:r>
            <a:r>
              <a:rPr lang="en-US" sz="2199" b="1" dirty="0">
                <a:solidFill>
                  <a:srgbClr val="000000"/>
                </a:solidFill>
                <a:ea typeface="M+ Regular"/>
              </a:rPr>
              <a:t>　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641350" y="4409605"/>
            <a:ext cx="8643672" cy="604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ja-JP" altLang="en-US" sz="3600" b="1" dirty="0"/>
              <a:t>可愛いワンちゃんが笑顔にします</a:t>
            </a:r>
            <a:endParaRPr lang="en-US" sz="3571" b="1" dirty="0">
              <a:solidFill>
                <a:srgbClr val="000000"/>
              </a:solidFill>
              <a:ea typeface="けいふぉんと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46470" y="5094381"/>
            <a:ext cx="4914900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ja-JP" altLang="en-US" sz="3200" b="1" dirty="0">
                <a:solidFill>
                  <a:srgbClr val="FF0000"/>
                </a:solidFill>
              </a:rPr>
              <a:t>年間訪問数２００件越えの 大人気プログラム♪</a:t>
            </a:r>
            <a:endParaRPr lang="en-US" sz="3200" b="1" dirty="0">
              <a:solidFill>
                <a:srgbClr val="FF0000"/>
              </a:solidFill>
              <a:ea typeface="けいふぉんと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Calibri</vt:lpstr>
      <vt:lpstr>Barlow Medium</vt:lpstr>
      <vt:lpstr>おてんばゴシック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cp:lastModifiedBy>田淵 朋世</cp:lastModifiedBy>
  <cp:revision>6</cp:revision>
  <dcterms:created xsi:type="dcterms:W3CDTF">2006-08-16T00:00:00Z</dcterms:created>
  <dcterms:modified xsi:type="dcterms:W3CDTF">2023-04-28T02:03:02Z</dcterms:modified>
  <dc:identifier>DAFbi8f33_k</dc:identifier>
</cp:coreProperties>
</file>